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7"/>
  </p:notesMasterIdLst>
  <p:sldIdLst>
    <p:sldId id="256" r:id="rId5"/>
    <p:sldId id="401" r:id="rId6"/>
    <p:sldId id="366" r:id="rId7"/>
    <p:sldId id="272" r:id="rId8"/>
    <p:sldId id="273" r:id="rId9"/>
    <p:sldId id="411" r:id="rId10"/>
    <p:sldId id="274" r:id="rId11"/>
    <p:sldId id="270" r:id="rId12"/>
    <p:sldId id="406" r:id="rId13"/>
    <p:sldId id="410" r:id="rId14"/>
    <p:sldId id="412" r:id="rId15"/>
    <p:sldId id="285" r:id="rId16"/>
    <p:sldId id="286" r:id="rId17"/>
    <p:sldId id="287" r:id="rId18"/>
    <p:sldId id="288" r:id="rId19"/>
    <p:sldId id="289" r:id="rId20"/>
    <p:sldId id="291" r:id="rId21"/>
    <p:sldId id="290" r:id="rId22"/>
    <p:sldId id="407" r:id="rId23"/>
    <p:sldId id="408" r:id="rId24"/>
    <p:sldId id="409" r:id="rId25"/>
    <p:sldId id="413" r:id="rId26"/>
    <p:sldId id="265" r:id="rId27"/>
    <p:sldId id="266" r:id="rId28"/>
    <p:sldId id="267" r:id="rId29"/>
    <p:sldId id="268" r:id="rId30"/>
    <p:sldId id="269" r:id="rId31"/>
    <p:sldId id="386" r:id="rId32"/>
    <p:sldId id="414" r:id="rId33"/>
    <p:sldId id="381" r:id="rId34"/>
    <p:sldId id="382" r:id="rId35"/>
    <p:sldId id="383" r:id="rId36"/>
    <p:sldId id="271" r:id="rId37"/>
    <p:sldId id="384" r:id="rId38"/>
    <p:sldId id="385" r:id="rId39"/>
    <p:sldId id="388" r:id="rId40"/>
    <p:sldId id="389" r:id="rId41"/>
    <p:sldId id="415" r:id="rId42"/>
    <p:sldId id="299" r:id="rId43"/>
    <p:sldId id="298" r:id="rId44"/>
    <p:sldId id="300" r:id="rId45"/>
    <p:sldId id="301" r:id="rId46"/>
    <p:sldId id="302" r:id="rId47"/>
    <p:sldId id="303" r:id="rId48"/>
    <p:sldId id="304" r:id="rId49"/>
    <p:sldId id="305" r:id="rId50"/>
    <p:sldId id="416" r:id="rId51"/>
    <p:sldId id="391" r:id="rId52"/>
    <p:sldId id="392" r:id="rId53"/>
    <p:sldId id="393" r:id="rId54"/>
    <p:sldId id="394" r:id="rId55"/>
    <p:sldId id="398" r:id="rId56"/>
    <p:sldId id="395" r:id="rId57"/>
    <p:sldId id="417" r:id="rId58"/>
    <p:sldId id="397" r:id="rId59"/>
    <p:sldId id="399" r:id="rId60"/>
    <p:sldId id="400" r:id="rId61"/>
    <p:sldId id="418" r:id="rId62"/>
    <p:sldId id="403" r:id="rId63"/>
    <p:sldId id="404" r:id="rId64"/>
    <p:sldId id="405" r:id="rId65"/>
    <p:sldId id="258" r:id="rId6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50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132" y="714"/>
      </p:cViewPr>
      <p:guideLst/>
    </p:cSldViewPr>
  </p:slid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pic>
        <p:nvPicPr>
          <p:cNvPr id="5" name="Imagem 4" descr="Interface gráfica do usuário&#10;&#10;Descrição gerada automaticamente com confiança baixa">
            <a:extLst>
              <a:ext uri="{FF2B5EF4-FFF2-40B4-BE49-F238E27FC236}">
                <a16:creationId xmlns:a16="http://schemas.microsoft.com/office/drawing/2014/main" id="{C3942B43-3288-4818-9B7B-5A9A708336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4383999" cy="13716000"/>
          </a:xfrm>
          <a:prstGeom prst="rect">
            <a:avLst/>
          </a:prstGeom>
        </p:spPr>
      </p:pic>
      <p:sp>
        <p:nvSpPr>
          <p:cNvPr id="11" name="Title Text"/>
          <p:cNvSpPr txBox="1">
            <a:spLocks noGrp="1"/>
          </p:cNvSpPr>
          <p:nvPr>
            <p:ph type="title"/>
          </p:nvPr>
        </p:nvSpPr>
        <p:spPr>
          <a:xfrm>
            <a:off x="1778000" y="2298700"/>
            <a:ext cx="18962255" cy="4648200"/>
          </a:xfrm>
          <a:prstGeom prst="rect">
            <a:avLst/>
          </a:prstGeom>
        </p:spPr>
        <p:txBody>
          <a:bodyPr anchor="b"/>
          <a:lstStyle/>
          <a:p>
            <a:r>
              <a:t>Title Text</a:t>
            </a:r>
          </a:p>
        </p:txBody>
      </p:sp>
      <p:sp>
        <p:nvSpPr>
          <p:cNvPr id="12" name="Body Level One…"/>
          <p:cNvSpPr txBox="1">
            <a:spLocks noGrp="1"/>
          </p:cNvSpPr>
          <p:nvPr>
            <p:ph type="body" sz="quarter" idx="1" hasCustomPrompt="1"/>
          </p:nvPr>
        </p:nvSpPr>
        <p:spPr>
          <a:xfrm>
            <a:off x="1778000" y="7073900"/>
            <a:ext cx="18962255"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rPr dirty="0"/>
              <a:t>Body Level One</a:t>
            </a:r>
          </a:p>
          <a:p>
            <a:pPr lvl="1"/>
            <a:r>
              <a:rPr dirty="0"/>
              <a:t>Body Level Two</a:t>
            </a:r>
          </a:p>
        </p:txBody>
      </p:sp>
      <p:sp>
        <p:nvSpPr>
          <p:cNvPr id="6" name="Body Level One…">
            <a:extLst>
              <a:ext uri="{FF2B5EF4-FFF2-40B4-BE49-F238E27FC236}">
                <a16:creationId xmlns:a16="http://schemas.microsoft.com/office/drawing/2014/main" id="{A25A0612-EEED-4C94-83D2-0E22E3359439}"/>
              </a:ext>
            </a:extLst>
          </p:cNvPr>
          <p:cNvSpPr txBox="1">
            <a:spLocks noGrp="1"/>
          </p:cNvSpPr>
          <p:nvPr>
            <p:ph type="body" sz="quarter" idx="10" hasCustomPrompt="1"/>
          </p:nvPr>
        </p:nvSpPr>
        <p:spPr>
          <a:xfrm>
            <a:off x="1778000" y="10175009"/>
            <a:ext cx="13143345" cy="1587500"/>
          </a:xfrm>
          <a:prstGeom prst="rect">
            <a:avLst/>
          </a:prstGeom>
        </p:spPr>
        <p:txBody>
          <a:bodyPr anchor="ctr">
            <a:normAutofit/>
          </a:bodyPr>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rPr dirty="0"/>
              <a:t>Body Level One</a:t>
            </a:r>
          </a:p>
          <a:p>
            <a:pPr lvl="1"/>
            <a:r>
              <a:rPr dirty="0"/>
              <a:t>Body Level Two</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pic>
        <p:nvPicPr>
          <p:cNvPr id="4" name="Imagem 3" descr="Interface gráfica do usuário&#10;&#10;Descrição gerada automaticamente com confiança baixa">
            <a:extLst>
              <a:ext uri="{FF2B5EF4-FFF2-40B4-BE49-F238E27FC236}">
                <a16:creationId xmlns:a16="http://schemas.microsoft.com/office/drawing/2014/main" id="{452681B5-BFFF-40BD-B340-A6AC70D9D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4383999" cy="13716000"/>
          </a:xfrm>
          <a:prstGeom prst="rect">
            <a:avLst/>
          </a:prstGeom>
        </p:spPr>
      </p:pic>
      <p:sp>
        <p:nvSpPr>
          <p:cNvPr id="30" name="Title Text"/>
          <p:cNvSpPr txBox="1">
            <a:spLocks noGrp="1"/>
          </p:cNvSpPr>
          <p:nvPr>
            <p:ph type="title"/>
          </p:nvPr>
        </p:nvSpPr>
        <p:spPr>
          <a:xfrm>
            <a:off x="1778000" y="4533900"/>
            <a:ext cx="19003818" cy="4648200"/>
          </a:xfrm>
          <a:prstGeom prst="rect">
            <a:avLst/>
          </a:prstGeom>
        </p:spPr>
        <p:txBody>
          <a:body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hasCustomPrompt="1"/>
          </p:nvPr>
        </p:nvSpPr>
        <p:spPr>
          <a:prstGeom prst="rect">
            <a:avLst/>
          </a:prstGeom>
        </p:spPr>
        <p:txBody>
          <a:bodyPr/>
          <a:lstStyle>
            <a:lvl1pPr>
              <a:defRPr sz="4800"/>
            </a:lvl1pPr>
            <a:lvl2pPr>
              <a:defRPr sz="4800"/>
            </a:lvl2pPr>
            <a:lvl3pPr>
              <a:defRPr sz="4800"/>
            </a:lvl3pPr>
            <a:lvl4pPr>
              <a:defRPr sz="4800"/>
            </a:lvl4pPr>
            <a:lvl5pPr>
              <a:defRPr sz="4800"/>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58" name="Slide Number"/>
          <p:cNvSpPr txBox="1">
            <a:spLocks noGrp="1"/>
          </p:cNvSpPr>
          <p:nvPr>
            <p:ph type="sldNum" sz="quarter" idx="2"/>
          </p:nvPr>
        </p:nvSpPr>
        <p:spPr>
          <a:xfrm>
            <a:off x="11959031" y="13081000"/>
            <a:ext cx="453238" cy="461059"/>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23900" y="986109"/>
            <a:ext cx="22917150" cy="1877408"/>
          </a:xfrm>
        </p:spPr>
        <p:txBody>
          <a:bodyPr>
            <a:noAutofit/>
          </a:bodyPr>
          <a:lstStyle>
            <a:lvl1pPr>
              <a:defRPr sz="8800"/>
            </a:lvl1pPr>
          </a:lstStyle>
          <a:p>
            <a:r>
              <a:rPr lang="pt-BR" dirty="0"/>
              <a:t>Clique para editar estilo do título mestre</a:t>
            </a:r>
          </a:p>
        </p:txBody>
      </p:sp>
      <p:sp>
        <p:nvSpPr>
          <p:cNvPr id="3" name="Espaço Reservado para Conteúdo 2"/>
          <p:cNvSpPr>
            <a:spLocks noGrp="1"/>
          </p:cNvSpPr>
          <p:nvPr>
            <p:ph idx="1" hasCustomPrompt="1"/>
          </p:nvPr>
        </p:nvSpPr>
        <p:spPr>
          <a:xfrm>
            <a:off x="723900" y="3080085"/>
            <a:ext cx="22917150" cy="9473866"/>
          </a:xfrm>
        </p:spPr>
        <p:txBody>
          <a:bodyPr/>
          <a:lstStyle>
            <a:lvl1pPr>
              <a:spcBef>
                <a:spcPts val="2400"/>
              </a:spcBef>
              <a:defRPr sz="4800"/>
            </a:lvl1pPr>
            <a:lvl2pPr>
              <a:defRPr sz="4400"/>
            </a:lvl2pPr>
            <a:lvl3pPr>
              <a:defRPr sz="4000"/>
            </a:lvl3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7" name="Slide Number">
            <a:extLst>
              <a:ext uri="{FF2B5EF4-FFF2-40B4-BE49-F238E27FC236}">
                <a16:creationId xmlns:a16="http://schemas.microsoft.com/office/drawing/2014/main" id="{068C78C3-0FBC-497A-962C-D1C5BF592A04}"/>
              </a:ext>
            </a:extLst>
          </p:cNvPr>
          <p:cNvSpPr txBox="1">
            <a:spLocks noGrp="1"/>
          </p:cNvSpPr>
          <p:nvPr>
            <p:ph type="sldNum" sz="quarter" idx="2"/>
          </p:nvPr>
        </p:nvSpPr>
        <p:spPr>
          <a:xfrm>
            <a:off x="516331" y="12729892"/>
            <a:ext cx="453238" cy="461059"/>
          </a:xfrm>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323329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5717" y="1048214"/>
            <a:ext cx="22852566" cy="1851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765717" y="3149600"/>
            <a:ext cx="22852566"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516796" y="12734692"/>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‹nº›</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61" r:id="rId4"/>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00000"/>
        <a:buFontTx/>
        <a:buChar char="•"/>
        <a:tabLst/>
        <a:defRPr sz="5200" b="0" i="0" u="none" strike="noStrike" cap="none" spc="0" baseline="0">
          <a:ln>
            <a:noFill/>
          </a:ln>
          <a:solidFill>
            <a:srgbClr val="000000"/>
          </a:solidFill>
          <a:uFillTx/>
          <a:latin typeface="+mn-lt"/>
          <a:ea typeface="Helvetica Neue"/>
          <a:cs typeface="Helvetica Neue"/>
          <a:sym typeface="Helvetica Neue"/>
        </a:defRPr>
      </a:lvl1pPr>
      <a:lvl2pPr marL="1270000" marR="0" indent="-635000" algn="l" defTabSz="825500" latinLnBrk="0">
        <a:lnSpc>
          <a:spcPct val="100000"/>
        </a:lnSpc>
        <a:spcBef>
          <a:spcPts val="2400"/>
        </a:spcBef>
        <a:spcAft>
          <a:spcPts val="0"/>
        </a:spcAft>
        <a:buClrTx/>
        <a:buSzPct val="90000"/>
        <a:buFont typeface="Wingdings" panose="05000000000000000000" pitchFamily="2" charset="2"/>
        <a:buChar char="§"/>
        <a:tabLst/>
        <a:defRPr sz="4800" b="0" i="0" u="none" strike="noStrike" cap="none" spc="0" baseline="0">
          <a:ln>
            <a:noFill/>
          </a:ln>
          <a:solidFill>
            <a:srgbClr val="000000"/>
          </a:solidFill>
          <a:uFillTx/>
          <a:latin typeface="+mn-lt"/>
          <a:ea typeface="Helvetica Neue"/>
          <a:cs typeface="Helvetica Neue"/>
          <a:sym typeface="Helvetica Neue"/>
        </a:defRPr>
      </a:lvl2pPr>
      <a:lvl3pPr marL="1905000" marR="0" indent="-635000" algn="l" defTabSz="825500" latinLnBrk="0">
        <a:lnSpc>
          <a:spcPct val="100000"/>
        </a:lnSpc>
        <a:spcBef>
          <a:spcPts val="2400"/>
        </a:spcBef>
        <a:spcAft>
          <a:spcPts val="0"/>
        </a:spcAft>
        <a:buClrTx/>
        <a:buSzPct val="85000"/>
        <a:buFont typeface="Krub Medium" panose="00000600000000000000" pitchFamily="2" charset="-34"/>
        <a:buChar char="‐"/>
        <a:tabLst/>
        <a:defRPr sz="4400" b="0" i="0" u="none" strike="noStrike" cap="none" spc="0" baseline="0">
          <a:ln>
            <a:noFill/>
          </a:ln>
          <a:solidFill>
            <a:srgbClr val="000000"/>
          </a:solidFill>
          <a:uFillTx/>
          <a:latin typeface="+mn-lt"/>
          <a:ea typeface="Helvetica Neue"/>
          <a:cs typeface="Helvetica Neue"/>
          <a:sym typeface="Helvetica Neue"/>
        </a:defRPr>
      </a:lvl3pPr>
      <a:lvl4pPr marL="2540000" marR="0" indent="-635000" algn="l" defTabSz="825500" latinLnBrk="0">
        <a:lnSpc>
          <a:spcPct val="100000"/>
        </a:lnSpc>
        <a:spcBef>
          <a:spcPts val="2400"/>
        </a:spcBef>
        <a:spcAft>
          <a:spcPts val="0"/>
        </a:spcAft>
        <a:buClrTx/>
        <a:buSzPct val="80000"/>
        <a:buFontTx/>
        <a:buChar char="•"/>
        <a:tabLst/>
        <a:defRPr sz="3600" b="0" i="0" u="none" strike="noStrike" cap="none" spc="0" baseline="0">
          <a:ln>
            <a:noFill/>
          </a:ln>
          <a:solidFill>
            <a:srgbClr val="000000"/>
          </a:solidFill>
          <a:uFillTx/>
          <a:latin typeface="+mn-lt"/>
          <a:ea typeface="Helvetica Neue"/>
          <a:cs typeface="Helvetica Neue"/>
          <a:sym typeface="Helvetica Neue"/>
        </a:defRPr>
      </a:lvl4pPr>
      <a:lvl5pPr marL="3175000" marR="0" indent="-635000" algn="l" defTabSz="825500" latinLnBrk="0">
        <a:lnSpc>
          <a:spcPct val="100000"/>
        </a:lnSpc>
        <a:spcBef>
          <a:spcPts val="2400"/>
        </a:spcBef>
        <a:spcAft>
          <a:spcPts val="0"/>
        </a:spcAft>
        <a:buClrTx/>
        <a:buSzPct val="80000"/>
        <a:buFont typeface="Wingdings" panose="05000000000000000000" pitchFamily="2" charset="2"/>
        <a:buChar char="§"/>
        <a:tabLst/>
        <a:defRPr sz="3600" b="0" i="0" u="none" strike="noStrike" cap="none" spc="0" baseline="0">
          <a:ln>
            <a:noFill/>
          </a:ln>
          <a:solidFill>
            <a:srgbClr val="000000"/>
          </a:solidFill>
          <a:uFillTx/>
          <a:latin typeface="+mn-lt"/>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youtu.be/Og847HVwRSI?t=150"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11.xml"/><Relationship Id="rId7" Type="http://schemas.openxmlformats.org/officeDocument/2006/relationships/slide" Target="slide47.xm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38.xml"/><Relationship Id="rId5" Type="http://schemas.openxmlformats.org/officeDocument/2006/relationships/slide" Target="slide29.xml"/><Relationship Id="rId4" Type="http://schemas.openxmlformats.org/officeDocument/2006/relationships/slide" Target="slide22.xml"/><Relationship Id="rId9" Type="http://schemas.openxmlformats.org/officeDocument/2006/relationships/slide" Target="slide5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python.org/ftp/python/3.8.5/python-3.8.5-macosx10.9.pkg" TargetMode="External"/><Relationship Id="rId2" Type="http://schemas.openxmlformats.org/officeDocument/2006/relationships/hyperlink" Target="https://www.python.org/ftp/python/3.8.5/python-3.8.5-amd64.exe" TargetMode="Externa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www.python.or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codeshare.io/" TargetMode="Externa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jetbrains.com/pycharm/"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victor0machado/ibmec-prog" TargetMode="External"/><Relationship Id="rId2" Type="http://schemas.openxmlformats.org/officeDocument/2006/relationships/hyperlink" Target="https://chat.whatsapp.com/IFDRIyeZewh72bcJOFQVj2" TargetMode="Externa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6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www.youtube.com/watch?v=yBdZZGPpYxg"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tagged/python" TargetMode="External"/><Relationship Id="rId2" Type="http://schemas.openxmlformats.org/officeDocument/2006/relationships/hyperlink" Target="https://docs.python.org/pt-br/3/index.html" TargetMode="External"/><Relationship Id="rId1" Type="http://schemas.openxmlformats.org/officeDocument/2006/relationships/slideLayout" Target="../slideLayouts/slideLayout4.xml"/><Relationship Id="rId4" Type="http://schemas.openxmlformats.org/officeDocument/2006/relationships/hyperlink" Target="https://medium.com/search?q=pyth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c/CursoemVideo/" TargetMode="External"/><Relationship Id="rId2" Type="http://schemas.openxmlformats.org/officeDocument/2006/relationships/hyperlink" Target="https://www.youtube.com/c/ProgramacaoDinamica/" TargetMode="External"/><Relationship Id="rId1" Type="http://schemas.openxmlformats.org/officeDocument/2006/relationships/slideLayout" Target="../slideLayouts/slideLayout4.xml"/><Relationship Id="rId6" Type="http://schemas.openxmlformats.org/officeDocument/2006/relationships/hyperlink" Target="https://www.youtube.com/c/DevmediaBrasil" TargetMode="External"/><Relationship Id="rId5" Type="http://schemas.openxmlformats.org/officeDocument/2006/relationships/hyperlink" Target="https://www.youtube.com/c/FilipeDeschamps" TargetMode="External"/><Relationship Id="rId4" Type="http://schemas.openxmlformats.org/officeDocument/2006/relationships/hyperlink" Target="https://www.youtube.com/c/sentde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Interface gráfica do usuário&#10;&#10;Descrição gerada automaticamente com confiança baixa">
            <a:extLst>
              <a:ext uri="{FF2B5EF4-FFF2-40B4-BE49-F238E27FC236}">
                <a16:creationId xmlns:a16="http://schemas.microsoft.com/office/drawing/2014/main" id="{B876962D-FD2D-4646-821F-E2F9F838B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83999" cy="13716000"/>
          </a:xfrm>
          <a:prstGeom prst="rect">
            <a:avLst/>
          </a:prstGeom>
        </p:spPr>
      </p:pic>
      <p:sp>
        <p:nvSpPr>
          <p:cNvPr id="120" name="Title"/>
          <p:cNvSpPr txBox="1">
            <a:spLocks noGrp="1"/>
          </p:cNvSpPr>
          <p:nvPr>
            <p:ph type="title"/>
          </p:nvPr>
        </p:nvSpPr>
        <p:spPr>
          <a:prstGeom prst="rect">
            <a:avLst/>
          </a:prstGeom>
        </p:spPr>
        <p:txBody>
          <a:bodyPr/>
          <a:lstStyle/>
          <a:p>
            <a:r>
              <a:rPr lang="pt-BR" dirty="0"/>
              <a:t>Programação</a:t>
            </a:r>
          </a:p>
        </p:txBody>
      </p:sp>
      <p:sp>
        <p:nvSpPr>
          <p:cNvPr id="2" name="Espaço Reservado para Texto 1">
            <a:extLst>
              <a:ext uri="{FF2B5EF4-FFF2-40B4-BE49-F238E27FC236}">
                <a16:creationId xmlns:a16="http://schemas.microsoft.com/office/drawing/2014/main" id="{4CE039FC-F79F-4716-B392-3A20A8F2673E}"/>
              </a:ext>
            </a:extLst>
          </p:cNvPr>
          <p:cNvSpPr>
            <a:spLocks noGrp="1"/>
          </p:cNvSpPr>
          <p:nvPr>
            <p:ph type="body" sz="quarter" idx="1"/>
          </p:nvPr>
        </p:nvSpPr>
        <p:spPr/>
        <p:txBody>
          <a:bodyPr/>
          <a:lstStyle/>
          <a:p>
            <a:endParaRPr lang="pt-BR" dirty="0"/>
          </a:p>
        </p:txBody>
      </p:sp>
      <p:sp>
        <p:nvSpPr>
          <p:cNvPr id="3" name="Espaço Reservado para Texto 2">
            <a:extLst>
              <a:ext uri="{FF2B5EF4-FFF2-40B4-BE49-F238E27FC236}">
                <a16:creationId xmlns:a16="http://schemas.microsoft.com/office/drawing/2014/main" id="{B9C14892-A928-4602-8B8B-48750029F579}"/>
              </a:ext>
            </a:extLst>
          </p:cNvPr>
          <p:cNvSpPr>
            <a:spLocks noGrp="1"/>
          </p:cNvSpPr>
          <p:nvPr>
            <p:ph type="body" sz="quarter" idx="10"/>
          </p:nvPr>
        </p:nvSpPr>
        <p:spPr/>
        <p:txBody>
          <a:bodyPr/>
          <a:lstStyle/>
          <a:p>
            <a:r>
              <a:rPr lang="pt-BR" dirty="0"/>
              <a:t>Victor Machado da Silva, </a:t>
            </a:r>
            <a:r>
              <a:rPr lang="pt-BR" dirty="0" err="1"/>
              <a:t>MSc</a:t>
            </a:r>
            <a:endParaRPr lang="pt-BR" dirty="0"/>
          </a:p>
          <a:p>
            <a:r>
              <a:rPr lang="pt-BR" dirty="0"/>
              <a:t>victor.silva@professores.ibmec.edu.br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Conhecendo melhor a turma...</a:t>
            </a:r>
          </a:p>
        </p:txBody>
      </p:sp>
      <p:sp>
        <p:nvSpPr>
          <p:cNvPr id="5" name="Espaço Reservado para Conteúdo 4">
            <a:extLst>
              <a:ext uri="{FF2B5EF4-FFF2-40B4-BE49-F238E27FC236}">
                <a16:creationId xmlns:a16="http://schemas.microsoft.com/office/drawing/2014/main" id="{F89C246E-0BD9-4563-92B7-465672AE9170}"/>
              </a:ext>
            </a:extLst>
          </p:cNvPr>
          <p:cNvSpPr>
            <a:spLocks noGrp="1"/>
          </p:cNvSpPr>
          <p:nvPr>
            <p:ph idx="1"/>
          </p:nvPr>
        </p:nvSpPr>
        <p:spPr/>
        <p:txBody>
          <a:bodyPr/>
          <a:lstStyle/>
          <a:p>
            <a:endParaRPr lang="pt-B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10</a:t>
            </a:fld>
            <a:endParaRPr lang="pt-BR"/>
          </a:p>
        </p:txBody>
      </p:sp>
      <p:pic>
        <p:nvPicPr>
          <p:cNvPr id="6" name="Imagem 5">
            <a:extLst>
              <a:ext uri="{FF2B5EF4-FFF2-40B4-BE49-F238E27FC236}">
                <a16:creationId xmlns:a16="http://schemas.microsoft.com/office/drawing/2014/main" id="{3BDD708E-3762-4CA5-A7D0-F81CDFC9D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338" y="3315356"/>
            <a:ext cx="9003324" cy="9003324"/>
          </a:xfrm>
          <a:prstGeom prst="rect">
            <a:avLst/>
          </a:prstGeom>
        </p:spPr>
      </p:pic>
    </p:spTree>
    <p:extLst>
      <p:ext uri="{BB962C8B-B14F-4D97-AF65-F5344CB8AC3E}">
        <p14:creationId xmlns:p14="http://schemas.microsoft.com/office/powerpoint/2010/main" val="26452998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Por que aprender a programar?</a:t>
            </a:r>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11</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29171192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O que significa “programar”?</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Autofit/>
          </a:bodyPr>
          <a:lstStyle/>
          <a:p>
            <a:r>
              <a:rPr lang="pt-BR" dirty="0"/>
              <a:t>Programar um computador significa fornecer à máquina um conjunto de instruções que indica o que você quer que ele faça.</a:t>
            </a:r>
          </a:p>
          <a:p>
            <a:pPr lvl="1"/>
            <a:r>
              <a:rPr lang="pt-BR" dirty="0"/>
              <a:t>Quando você pressiona o botão “enviar” no seu aplicativo de e-mail, está comandando a máquina para que ela produza um determinado resultado. Ela reage a esse comando executando um conjunto de instruções previamente programadas pelos criadores do aplicativo, as quais realizam a tarefa de enviar um e-mail.</a:t>
            </a:r>
          </a:p>
          <a:p>
            <a:r>
              <a:rPr lang="pt-BR" dirty="0"/>
              <a:t>A programação passa então por acessar essas características internas da máquina e ser capaz de usá-las</a:t>
            </a:r>
          </a:p>
          <a:p>
            <a:r>
              <a:rPr lang="pt-BR" dirty="0"/>
              <a:t>Programar significa escrever instruções que sejam executadas diretamente pela máquina, sem utilizar aplicações intermediárias preconcebidas como planilhas ou browsers de internet.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12</a:t>
            </a:fld>
            <a:endParaRPr lang="pt-BR"/>
          </a:p>
        </p:txBody>
      </p:sp>
    </p:spTree>
    <p:extLst>
      <p:ext uri="{BB962C8B-B14F-4D97-AF65-F5344CB8AC3E}">
        <p14:creationId xmlns:p14="http://schemas.microsoft.com/office/powerpoint/2010/main" val="179690050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O que significa “programar”?</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lstStyle/>
          <a:p>
            <a:r>
              <a:rPr lang="pt-BR" dirty="0"/>
              <a:t>A programação se resume a uns poucos conceitos fundamentais:</a:t>
            </a:r>
          </a:p>
          <a:p>
            <a:pPr lvl="1"/>
            <a:r>
              <a:rPr lang="pt-BR" i="1" dirty="0"/>
              <a:t>Entrada de dados:</a:t>
            </a:r>
            <a:r>
              <a:rPr lang="pt-BR" dirty="0"/>
              <a:t> define de que forma a máquina obtém informações, que podem ser recebidas via teclado, arquivos, rede, mouse ou outros dispositivos. Essas informações tanto podem estar sendo produzidas por usuários humanos quanto por outros dispositivos.</a:t>
            </a:r>
          </a:p>
          <a:p>
            <a:pPr lvl="1"/>
            <a:r>
              <a:rPr lang="pt-BR" i="1" dirty="0"/>
              <a:t>Saída de dados:</a:t>
            </a:r>
            <a:r>
              <a:rPr lang="pt-BR" dirty="0"/>
              <a:t> define como a máquina apresenta respostas ao mundo externo, que podem ser exibidas através de um monitor, impressora ou outros dispositivos. Da mesma forma que as entradas, as saídas podem ser enviadas usuários humanos ou a outros dispositivos.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13</a:t>
            </a:fld>
            <a:endParaRPr lang="pt-BR"/>
          </a:p>
        </p:txBody>
      </p:sp>
    </p:spTree>
    <p:extLst>
      <p:ext uri="{BB962C8B-B14F-4D97-AF65-F5344CB8AC3E}">
        <p14:creationId xmlns:p14="http://schemas.microsoft.com/office/powerpoint/2010/main" val="28398535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O que significa “programar”?</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lnSpcReduction="10000"/>
          </a:bodyPr>
          <a:lstStyle/>
          <a:p>
            <a:r>
              <a:rPr lang="pt-BR" dirty="0"/>
              <a:t>A programação se resume a uns poucos conceitos fundamentais:</a:t>
            </a:r>
          </a:p>
          <a:p>
            <a:pPr lvl="1"/>
            <a:r>
              <a:rPr lang="pt-BR" i="1" dirty="0"/>
              <a:t>Processamento:</a:t>
            </a:r>
            <a:r>
              <a:rPr lang="pt-BR" dirty="0"/>
              <a:t> define como os dados de entrada são transformados e combinados com outras informações eventualmente já armazenadas pela máquina, ou obtidas por ela, para produzir as saídas. O processamento segue uma lógica de execução que é conhecida como “algoritmo”. Um algoritmo é basicamente uma lista finita de instruções que resolve um problema específico e se estrutura a partir de:</a:t>
            </a:r>
          </a:p>
          <a:p>
            <a:pPr marL="1906588" lvl="2" indent="-571500"/>
            <a:r>
              <a:rPr lang="pt-BR" i="1" dirty="0"/>
              <a:t>Comandos:</a:t>
            </a:r>
            <a:r>
              <a:rPr lang="pt-BR" dirty="0"/>
              <a:t> instruções individuais que o programador dá à máquina e que ela é capaz de executar;</a:t>
            </a:r>
          </a:p>
          <a:p>
            <a:pPr marL="1906588" lvl="2" indent="-571500"/>
            <a:r>
              <a:rPr lang="pt-BR" i="1" dirty="0"/>
              <a:t>Seleção:</a:t>
            </a:r>
            <a:r>
              <a:rPr lang="pt-BR" dirty="0"/>
              <a:t> estruturas que permitem à máquina decidir quando executar uma determinada lista de comandos ou outra;</a:t>
            </a:r>
          </a:p>
          <a:p>
            <a:pPr marL="1906588" lvl="2" indent="-571500"/>
            <a:r>
              <a:rPr lang="pt-BR" i="1" dirty="0"/>
              <a:t>Repetição:</a:t>
            </a:r>
            <a:r>
              <a:rPr lang="pt-BR" dirty="0"/>
              <a:t> estruturas que permitem à máquina repetir uma lista de comandos um número fixo de vezes ou até que uma determinada condição seja obtida.</a:t>
            </a:r>
            <a:endParaRPr lang="pt-BR" i="1"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14</a:t>
            </a:fld>
            <a:endParaRPr lang="pt-BR"/>
          </a:p>
        </p:txBody>
      </p:sp>
    </p:spTree>
    <p:extLst>
      <p:ext uri="{BB962C8B-B14F-4D97-AF65-F5344CB8AC3E}">
        <p14:creationId xmlns:p14="http://schemas.microsoft.com/office/powerpoint/2010/main" val="236792889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Linguagens de programação?</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fontScale="92500"/>
          </a:bodyPr>
          <a:lstStyle/>
          <a:p>
            <a:r>
              <a:rPr lang="pt-BR" dirty="0"/>
              <a:t>A forma como o programador transmite as instruções definidas no algoritmo para a máquina é dada através de um código, escrito utilizando uma linguagem de programação</a:t>
            </a:r>
          </a:p>
          <a:p>
            <a:r>
              <a:rPr lang="pt-BR" dirty="0"/>
              <a:t>Existem basicamente dois tipos de linguagem de programação:</a:t>
            </a:r>
          </a:p>
          <a:p>
            <a:pPr lvl="1"/>
            <a:r>
              <a:rPr lang="pt-BR" dirty="0"/>
              <a:t>As de </a:t>
            </a:r>
            <a:r>
              <a:rPr lang="pt-BR" i="1" dirty="0"/>
              <a:t>baixo nível</a:t>
            </a:r>
            <a:r>
              <a:rPr lang="pt-BR" dirty="0"/>
              <a:t> são aquelas cujos comandos podem ser executados diretamente pelo hardware do computador, ou seja, pelo microprocessador da máquina. Esse tipo de linguagem usualmente é utilizado por programadores altamente especializados em situações muito particulares ligadas ao controle das funções mais básicas da máquina;</a:t>
            </a:r>
          </a:p>
          <a:p>
            <a:pPr lvl="1"/>
            <a:r>
              <a:rPr lang="pt-BR" dirty="0"/>
              <a:t>A maioria dos programas hoje em dia são escritos em linguagens de </a:t>
            </a:r>
            <a:r>
              <a:rPr lang="pt-BR" i="1" dirty="0"/>
              <a:t>alto nível</a:t>
            </a:r>
            <a:r>
              <a:rPr lang="pt-BR" dirty="0"/>
              <a:t>, ou seja, linguagens que possuem comandos muito mais fáceis de serem entendidos por um ser humano. Essas linguagens usualmente produzem programas muito mais fáceis de ler.</a:t>
            </a:r>
          </a:p>
          <a:p>
            <a:r>
              <a:rPr lang="pt-BR" dirty="0">
                <a:hlinkClick r:id="rId2"/>
              </a:rPr>
              <a:t>Evolução das linguagens de programação</a:t>
            </a:r>
            <a:endParaRPr lang="pt-BR"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15</a:t>
            </a:fld>
            <a:endParaRPr lang="pt-BR"/>
          </a:p>
        </p:txBody>
      </p:sp>
    </p:spTree>
    <p:extLst>
      <p:ext uri="{BB962C8B-B14F-4D97-AF65-F5344CB8AC3E}">
        <p14:creationId xmlns:p14="http://schemas.microsoft.com/office/powerpoint/2010/main" val="21942170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Linguagens de programação?</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rmAutofit fontScale="92500" lnSpcReduction="10000"/>
          </a:bodyPr>
          <a:lstStyle/>
          <a:p>
            <a:r>
              <a:rPr lang="pt-BR" dirty="0"/>
              <a:t>O problema das linguagens de alto nível é que o hardware não consegue executar diretamente esses comandos. Assim, um programa especial deve ser usado para traduzir os comandos de alto nível em comandos de baixo nível executáveis pela máquina.</a:t>
            </a:r>
          </a:p>
          <a:p>
            <a:r>
              <a:rPr lang="pt-BR" dirty="0"/>
              <a:t>Existem basicamente duas formas principais de fazer essa tradução: através de programas compiladores e programas interpretadores:</a:t>
            </a:r>
          </a:p>
          <a:p>
            <a:pPr lvl="1"/>
            <a:r>
              <a:rPr lang="pt-BR" dirty="0"/>
              <a:t>Um </a:t>
            </a:r>
            <a:r>
              <a:rPr lang="pt-BR" i="1" dirty="0"/>
              <a:t>compilador</a:t>
            </a:r>
            <a:r>
              <a:rPr lang="pt-BR" dirty="0"/>
              <a:t> é um programa que traduzirá a totalidade dos comandos escritos em linguagem de alto nível gerando um programa completo traduzido para a linguagem de baixo nível. Esse novo programa traduzido pode então ser diretamente executado pela máquina. Exemplos: C, C++, Pascal, Fortran.</a:t>
            </a:r>
          </a:p>
          <a:p>
            <a:pPr lvl="1"/>
            <a:r>
              <a:rPr lang="pt-BR" dirty="0"/>
              <a:t>Os </a:t>
            </a:r>
            <a:r>
              <a:rPr lang="pt-BR" i="1" dirty="0"/>
              <a:t>interpretadores</a:t>
            </a:r>
            <a:r>
              <a:rPr lang="pt-BR" dirty="0"/>
              <a:t> normalmente tomam um comando de vez na linguagem de alto nível e interpretam o seu significado, executando diretamente os comandos de alto nível em uma máquina virtual, que simula um computador de alto nível. Exemplos: Python, PHP, Ruby, Lua.</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16</a:t>
            </a:fld>
            <a:endParaRPr lang="pt-BR"/>
          </a:p>
        </p:txBody>
      </p:sp>
    </p:spTree>
    <p:extLst>
      <p:ext uri="{BB962C8B-B14F-4D97-AF65-F5344CB8AC3E}">
        <p14:creationId xmlns:p14="http://schemas.microsoft.com/office/powerpoint/2010/main" val="42478674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Linguagens de programação?</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a:bodyPr>
          <a:lstStyle/>
          <a:p>
            <a:r>
              <a:rPr lang="pt-BR" dirty="0"/>
              <a:t>Existe uma diferença fundamental entre a linguagem humana (ou natural) e a linguagem de computadores. Os seres humanos são capazes de compreender expressões mesmo que elas não estejam escritas corretamente.</a:t>
            </a:r>
          </a:p>
          <a:p>
            <a:pPr marL="1270000" lvl="2" indent="0" algn="ctr">
              <a:buNone/>
            </a:pPr>
            <a:r>
              <a:rPr lang="pt-BR" sz="4400" b="1" dirty="0"/>
              <a:t>Olá! </a:t>
            </a:r>
            <a:r>
              <a:rPr lang="pt-BR" sz="4400" b="1" dirty="0" err="1"/>
              <a:t>Td</a:t>
            </a:r>
            <a:r>
              <a:rPr lang="pt-BR" sz="4400" b="1" dirty="0"/>
              <a:t> bem c </a:t>
            </a:r>
            <a:r>
              <a:rPr lang="pt-BR" sz="4400" b="1" dirty="0" err="1"/>
              <a:t>vc</a:t>
            </a:r>
            <a:r>
              <a:rPr lang="pt-BR" sz="4400" b="1" dirty="0"/>
              <a:t>?</a:t>
            </a:r>
          </a:p>
          <a:p>
            <a:r>
              <a:rPr lang="pt-BR" dirty="0"/>
              <a:t>Um tópico fundamental em programação é:</a:t>
            </a:r>
          </a:p>
          <a:p>
            <a:pPr marL="635000" lvl="1" indent="0" algn="ctr">
              <a:buNone/>
            </a:pPr>
            <a:r>
              <a:rPr lang="pt-BR" i="1" dirty="0"/>
              <a:t>Programas são escritos em uma linguagem formal. Cada letra e cada sinal matemático ou de pontuação têm um significado muito preciso. Mudar qualquer um destes sinais pode, muitas vezes, mudar o sentido do programa, ou até fazê-lo parar de funcionar.</a:t>
            </a:r>
          </a:p>
          <a:p>
            <a:pPr marL="571500" indent="-571500">
              <a:buFont typeface="Arial" panose="020B0604020202020204" pitchFamily="34" charset="0"/>
              <a:buChar char="•"/>
            </a:pPr>
            <a:endParaRPr lang="pt-BR"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17</a:t>
            </a:fld>
            <a:endParaRPr lang="pt-BR"/>
          </a:p>
        </p:txBody>
      </p:sp>
      <p:pic>
        <p:nvPicPr>
          <p:cNvPr id="3" name="Imagem 2">
            <a:extLst>
              <a:ext uri="{FF2B5EF4-FFF2-40B4-BE49-F238E27FC236}">
                <a16:creationId xmlns:a16="http://schemas.microsoft.com/office/drawing/2014/main" id="{DF25745E-47C3-4793-81C0-1758C5A654C7}"/>
              </a:ext>
            </a:extLst>
          </p:cNvPr>
          <p:cNvPicPr>
            <a:picLocks noChangeAspect="1"/>
          </p:cNvPicPr>
          <p:nvPr/>
        </p:nvPicPr>
        <p:blipFill>
          <a:blip r:embed="rId2"/>
          <a:stretch>
            <a:fillRect/>
          </a:stretch>
        </p:blipFill>
        <p:spPr>
          <a:xfrm>
            <a:off x="4798267" y="11419501"/>
            <a:ext cx="6495310" cy="1771450"/>
          </a:xfrm>
          <a:prstGeom prst="rect">
            <a:avLst/>
          </a:prstGeom>
        </p:spPr>
      </p:pic>
      <p:pic>
        <p:nvPicPr>
          <p:cNvPr id="6" name="Imagem 5">
            <a:extLst>
              <a:ext uri="{FF2B5EF4-FFF2-40B4-BE49-F238E27FC236}">
                <a16:creationId xmlns:a16="http://schemas.microsoft.com/office/drawing/2014/main" id="{B157E3B5-CFAE-43BD-819A-4038F6188CFD}"/>
              </a:ext>
            </a:extLst>
          </p:cNvPr>
          <p:cNvPicPr>
            <a:picLocks noChangeAspect="1"/>
          </p:cNvPicPr>
          <p:nvPr/>
        </p:nvPicPr>
        <p:blipFill>
          <a:blip r:embed="rId3"/>
          <a:stretch>
            <a:fillRect/>
          </a:stretch>
        </p:blipFill>
        <p:spPr>
          <a:xfrm>
            <a:off x="12992008" y="11419501"/>
            <a:ext cx="6593725" cy="1771450"/>
          </a:xfrm>
          <a:prstGeom prst="rect">
            <a:avLst/>
          </a:prstGeom>
        </p:spPr>
      </p:pic>
    </p:spTree>
    <p:extLst>
      <p:ext uri="{BB962C8B-B14F-4D97-AF65-F5344CB8AC3E}">
        <p14:creationId xmlns:p14="http://schemas.microsoft.com/office/powerpoint/2010/main" val="7250028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O que é um programa?</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a:bodyPr>
          <a:lstStyle/>
          <a:p>
            <a:r>
              <a:rPr lang="pt-BR" dirty="0"/>
              <a:t>Um </a:t>
            </a:r>
            <a:r>
              <a:rPr lang="pt-BR" i="1" dirty="0"/>
              <a:t>programa</a:t>
            </a:r>
            <a:r>
              <a:rPr lang="pt-BR" dirty="0"/>
              <a:t> consiste em um texto escrito em uma determinada linguagem de programação, seja de alto ou baixo nível, que por sua vez é processada de forma a comunicar ao computador comandos que devem ser executados.</a:t>
            </a:r>
          </a:p>
          <a:p>
            <a:r>
              <a:rPr lang="pt-BR" dirty="0"/>
              <a:t>Um programa pode conter um ou mais algoritmos.</a:t>
            </a:r>
          </a:p>
          <a:p>
            <a:r>
              <a:rPr lang="pt-BR" dirty="0"/>
              <a:t>O texto escrito do programa (ou código) pode ser armazenado no computador com extensões que variam conforme a linguagem de programação que estiver sendo utilizada.</a:t>
            </a:r>
          </a:p>
          <a:p>
            <a:r>
              <a:rPr lang="pt-BR" dirty="0"/>
              <a:t>Em particular, a linguagem Python aceita diversas extensões, sendo a mais comum (e utilizada nesta disciplina) a extensão </a:t>
            </a:r>
            <a:r>
              <a:rPr lang="pt-BR" b="1" dirty="0"/>
              <a:t>.</a:t>
            </a:r>
            <a:r>
              <a:rPr lang="pt-BR" b="1" dirty="0" err="1"/>
              <a:t>py</a:t>
            </a:r>
            <a:r>
              <a:rPr lang="pt-BR" dirty="0"/>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18</a:t>
            </a:fld>
            <a:endParaRPr lang="pt-BR"/>
          </a:p>
        </p:txBody>
      </p:sp>
    </p:spTree>
    <p:extLst>
      <p:ext uri="{BB962C8B-B14F-4D97-AF65-F5344CB8AC3E}">
        <p14:creationId xmlns:p14="http://schemas.microsoft.com/office/powerpoint/2010/main" val="18126743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Por que Python?</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lstStyle/>
          <a:p>
            <a:r>
              <a:rPr lang="pt-BR" dirty="0"/>
              <a:t>Python foi concebido no final da década de 1980, por </a:t>
            </a:r>
            <a:br>
              <a:rPr lang="pt-BR" dirty="0"/>
            </a:br>
            <a:r>
              <a:rPr lang="pt-BR" dirty="0"/>
              <a:t>Guido van </a:t>
            </a:r>
            <a:r>
              <a:rPr lang="pt-BR" dirty="0" err="1"/>
              <a:t>Rossum</a:t>
            </a:r>
            <a:r>
              <a:rPr lang="pt-BR" dirty="0"/>
              <a:t>, na Holanda</a:t>
            </a:r>
          </a:p>
          <a:p>
            <a:r>
              <a:rPr lang="pt-BR" dirty="0"/>
              <a:t>A linguagem foi batizada em homenagem ao programa </a:t>
            </a:r>
            <a:br>
              <a:rPr lang="pt-BR" dirty="0"/>
            </a:br>
            <a:r>
              <a:rPr lang="pt-BR" dirty="0"/>
              <a:t>de TV britânico </a:t>
            </a:r>
            <a:r>
              <a:rPr lang="pt-BR" i="1" dirty="0"/>
              <a:t>Monty </a:t>
            </a:r>
            <a:r>
              <a:rPr lang="pt-BR" i="1" dirty="0" err="1"/>
              <a:t>Python’s</a:t>
            </a:r>
            <a:r>
              <a:rPr lang="pt-BR" i="1" dirty="0"/>
              <a:t> </a:t>
            </a:r>
            <a:r>
              <a:rPr lang="pt-BR" i="1" dirty="0" err="1"/>
              <a:t>Flying</a:t>
            </a:r>
            <a:r>
              <a:rPr lang="pt-BR" i="1" dirty="0"/>
              <a:t> </a:t>
            </a:r>
            <a:r>
              <a:rPr lang="pt-BR" i="1" dirty="0" err="1"/>
              <a:t>Circus</a:t>
            </a:r>
            <a:r>
              <a:rPr lang="pt-BR" dirty="0"/>
              <a:t>, que fazia muito sucesso na época em boa parte do mundo</a:t>
            </a:r>
          </a:p>
          <a:p>
            <a:r>
              <a:rPr lang="pt-BR" dirty="0"/>
              <a:t>A linguagem foi desenvolvida com o objetivo de ser simples de se desenvolver, e com uma estrutura semântica e sintática intuitiva e natural</a:t>
            </a:r>
          </a:p>
          <a:p>
            <a:pPr marL="571500" indent="-571500">
              <a:buFont typeface="Arial" panose="020B0604020202020204" pitchFamily="34" charset="0"/>
              <a:buChar char="•"/>
            </a:pPr>
            <a:endParaRPr lang="pt-BR"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19</a:t>
            </a:fld>
            <a:endParaRPr lang="pt-BR"/>
          </a:p>
        </p:txBody>
      </p:sp>
      <p:pic>
        <p:nvPicPr>
          <p:cNvPr id="6" name="Imagem 5">
            <a:extLst>
              <a:ext uri="{FF2B5EF4-FFF2-40B4-BE49-F238E27FC236}">
                <a16:creationId xmlns:a16="http://schemas.microsoft.com/office/drawing/2014/main" id="{7E93CF08-A896-47AB-A5F4-09272A00AAFD}"/>
              </a:ext>
            </a:extLst>
          </p:cNvPr>
          <p:cNvPicPr>
            <a:picLocks noChangeAspect="1"/>
          </p:cNvPicPr>
          <p:nvPr/>
        </p:nvPicPr>
        <p:blipFill>
          <a:blip r:embed="rId2"/>
          <a:stretch>
            <a:fillRect/>
          </a:stretch>
        </p:blipFill>
        <p:spPr>
          <a:xfrm>
            <a:off x="17006288" y="2436088"/>
            <a:ext cx="6634762" cy="2227386"/>
          </a:xfrm>
          <a:prstGeom prst="rect">
            <a:avLst/>
          </a:prstGeom>
        </p:spPr>
      </p:pic>
      <p:pic>
        <p:nvPicPr>
          <p:cNvPr id="10" name="Imagem 9">
            <a:extLst>
              <a:ext uri="{FF2B5EF4-FFF2-40B4-BE49-F238E27FC236}">
                <a16:creationId xmlns:a16="http://schemas.microsoft.com/office/drawing/2014/main" id="{DEFA288A-03F5-45B8-8B69-9CD6929C12A5}"/>
              </a:ext>
            </a:extLst>
          </p:cNvPr>
          <p:cNvPicPr>
            <a:picLocks noChangeAspect="1"/>
          </p:cNvPicPr>
          <p:nvPr/>
        </p:nvPicPr>
        <p:blipFill>
          <a:blip r:embed="rId3"/>
          <a:stretch>
            <a:fillRect/>
          </a:stretch>
        </p:blipFill>
        <p:spPr>
          <a:xfrm>
            <a:off x="9800491" y="9091244"/>
            <a:ext cx="4783018" cy="3550678"/>
          </a:xfrm>
          <a:prstGeom prst="rect">
            <a:avLst/>
          </a:prstGeom>
        </p:spPr>
      </p:pic>
    </p:spTree>
    <p:extLst>
      <p:ext uri="{BB962C8B-B14F-4D97-AF65-F5344CB8AC3E}">
        <p14:creationId xmlns:p14="http://schemas.microsoft.com/office/powerpoint/2010/main" val="30875123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Índice</a:t>
            </a:r>
          </a:p>
        </p:txBody>
      </p:sp>
      <p:sp>
        <p:nvSpPr>
          <p:cNvPr id="3" name="Espaço Reservado para Conteúdo 2"/>
          <p:cNvSpPr>
            <a:spLocks noGrp="1"/>
          </p:cNvSpPr>
          <p:nvPr>
            <p:ph idx="1"/>
          </p:nvPr>
        </p:nvSpPr>
        <p:spPr/>
        <p:txBody>
          <a:bodyPr>
            <a:noAutofit/>
          </a:bodyPr>
          <a:lstStyle/>
          <a:p>
            <a:pPr>
              <a:spcBef>
                <a:spcPts val="2400"/>
              </a:spcBef>
            </a:pPr>
            <a:r>
              <a:rPr lang="pt-BR" dirty="0">
                <a:hlinkClick r:id="rId2" action="ppaction://hlinksldjump"/>
              </a:rPr>
              <a:t>Apresentação do curso</a:t>
            </a:r>
            <a:endParaRPr lang="pt-BR" dirty="0"/>
          </a:p>
          <a:p>
            <a:pPr>
              <a:spcBef>
                <a:spcPts val="2400"/>
              </a:spcBef>
            </a:pPr>
            <a:r>
              <a:rPr lang="pt-BR" dirty="0">
                <a:hlinkClick r:id="rId3" action="ppaction://hlinksldjump"/>
              </a:rPr>
              <a:t>Por que aprender a programar?</a:t>
            </a:r>
            <a:endParaRPr lang="pt-BR" dirty="0"/>
          </a:p>
          <a:p>
            <a:pPr>
              <a:spcBef>
                <a:spcPts val="2400"/>
              </a:spcBef>
            </a:pPr>
            <a:r>
              <a:rPr lang="pt-BR" dirty="0">
                <a:hlinkClick r:id="rId4" action="ppaction://hlinksldjump"/>
              </a:rPr>
              <a:t>Configurando o ambiente Python</a:t>
            </a:r>
            <a:endParaRPr lang="pt-BR" dirty="0"/>
          </a:p>
          <a:p>
            <a:pPr>
              <a:spcBef>
                <a:spcPts val="2400"/>
              </a:spcBef>
            </a:pPr>
            <a:r>
              <a:rPr lang="pt-BR" dirty="0">
                <a:hlinkClick r:id="rId5" action="ppaction://hlinksldjump"/>
              </a:rPr>
              <a:t>Instalando e configurando </a:t>
            </a:r>
            <a:r>
              <a:rPr lang="pt-BR" dirty="0" err="1">
                <a:hlinkClick r:id="rId5" action="ppaction://hlinksldjump"/>
              </a:rPr>
              <a:t>IDEs</a:t>
            </a:r>
            <a:endParaRPr lang="pt-BR" dirty="0"/>
          </a:p>
          <a:p>
            <a:pPr>
              <a:spcBef>
                <a:spcPts val="2400"/>
              </a:spcBef>
            </a:pPr>
            <a:r>
              <a:rPr lang="pt-BR" dirty="0">
                <a:hlinkClick r:id="rId6" action="ppaction://hlinksldjump"/>
              </a:rPr>
              <a:t>Utilizando o </a:t>
            </a:r>
            <a:r>
              <a:rPr lang="pt-BR" dirty="0" err="1">
                <a:hlinkClick r:id="rId6" action="ppaction://hlinksldjump"/>
              </a:rPr>
              <a:t>PyCharm</a:t>
            </a:r>
            <a:endParaRPr lang="pt-BR" dirty="0"/>
          </a:p>
          <a:p>
            <a:pPr>
              <a:spcBef>
                <a:spcPts val="2400"/>
              </a:spcBef>
            </a:pPr>
            <a:r>
              <a:rPr lang="pt-BR" dirty="0">
                <a:hlinkClick r:id="rId7" action="ppaction://hlinksldjump"/>
              </a:rPr>
              <a:t>Utilizando o </a:t>
            </a:r>
            <a:r>
              <a:rPr lang="pt-BR" dirty="0" err="1">
                <a:hlinkClick r:id="rId7" action="ppaction://hlinksldjump"/>
              </a:rPr>
              <a:t>VSCode</a:t>
            </a:r>
            <a:endParaRPr lang="pt-BR" dirty="0"/>
          </a:p>
          <a:p>
            <a:pPr>
              <a:spcBef>
                <a:spcPts val="2400"/>
              </a:spcBef>
            </a:pPr>
            <a:r>
              <a:rPr lang="pt-BR" dirty="0">
                <a:hlinkClick r:id="rId8" action="ppaction://hlinksldjump"/>
              </a:rPr>
              <a:t>Configurando o </a:t>
            </a:r>
            <a:r>
              <a:rPr lang="pt-BR" dirty="0" err="1">
                <a:hlinkClick r:id="rId8" action="ppaction://hlinksldjump"/>
              </a:rPr>
              <a:t>pylint</a:t>
            </a:r>
            <a:endParaRPr lang="pt-BR" dirty="0"/>
          </a:p>
          <a:p>
            <a:pPr>
              <a:spcBef>
                <a:spcPts val="2400"/>
              </a:spcBef>
            </a:pPr>
            <a:r>
              <a:rPr lang="pt-BR" dirty="0">
                <a:hlinkClick r:id="rId9" action="ppaction://hlinksldjump"/>
              </a:rPr>
              <a:t>Instalando pacotes pelo </a:t>
            </a:r>
            <a:r>
              <a:rPr lang="pt-BR" dirty="0" err="1">
                <a:hlinkClick r:id="rId9" action="ppaction://hlinksldjump"/>
              </a:rPr>
              <a:t>PyPI</a:t>
            </a: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a:t>
            </a:fld>
            <a:endParaRPr lang="pt-BR"/>
          </a:p>
        </p:txBody>
      </p:sp>
    </p:spTree>
    <p:extLst>
      <p:ext uri="{BB962C8B-B14F-4D97-AF65-F5344CB8AC3E}">
        <p14:creationId xmlns:p14="http://schemas.microsoft.com/office/powerpoint/2010/main" val="377330439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Por que Python?</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lnSpcReduction="10000"/>
          </a:bodyPr>
          <a:lstStyle/>
          <a:p>
            <a:r>
              <a:rPr lang="pt-BR" dirty="0"/>
              <a:t>Características do Python:</a:t>
            </a:r>
          </a:p>
          <a:p>
            <a:pPr lvl="1"/>
            <a:r>
              <a:rPr lang="pt-BR" dirty="0"/>
              <a:t>Linguagem de propósito geral</a:t>
            </a:r>
          </a:p>
          <a:p>
            <a:pPr lvl="1"/>
            <a:r>
              <a:rPr lang="pt-BR" dirty="0"/>
              <a:t>Fácil e intuitiva</a:t>
            </a:r>
          </a:p>
          <a:p>
            <a:pPr lvl="1"/>
            <a:r>
              <a:rPr lang="pt-BR" dirty="0"/>
              <a:t>Multiplataforma</a:t>
            </a:r>
          </a:p>
          <a:p>
            <a:pPr lvl="1"/>
            <a:r>
              <a:rPr lang="pt-BR" dirty="0"/>
              <a:t>É possível começar a programar de forma simples, sem instalar inúmeros pacotes</a:t>
            </a:r>
          </a:p>
          <a:p>
            <a:pPr lvl="1"/>
            <a:r>
              <a:rPr lang="pt-BR" dirty="0"/>
              <a:t>Livre</a:t>
            </a:r>
          </a:p>
          <a:p>
            <a:pPr lvl="1"/>
            <a:r>
              <a:rPr lang="pt-BR" dirty="0"/>
              <a:t>Organizada</a:t>
            </a:r>
          </a:p>
          <a:p>
            <a:pPr lvl="1"/>
            <a:r>
              <a:rPr lang="pt-BR" dirty="0"/>
              <a:t>Orientada a objetos</a:t>
            </a:r>
          </a:p>
          <a:p>
            <a:pPr lvl="1"/>
            <a:r>
              <a:rPr lang="pt-BR" dirty="0"/>
              <a:t>Inúmeras bibliotecas à disposição</a:t>
            </a:r>
          </a:p>
          <a:p>
            <a:pPr lvl="1"/>
            <a:r>
              <a:rPr lang="pt-BR" dirty="0"/>
              <a:t>Extensa comunidade, com vasta documentação online</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20</a:t>
            </a:fld>
            <a:endParaRPr lang="pt-BR"/>
          </a:p>
        </p:txBody>
      </p:sp>
    </p:spTree>
    <p:extLst>
      <p:ext uri="{BB962C8B-B14F-4D97-AF65-F5344CB8AC3E}">
        <p14:creationId xmlns:p14="http://schemas.microsoft.com/office/powerpoint/2010/main" val="5698941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Por que Python?</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lstStyle/>
          <a:p>
            <a:r>
              <a:rPr lang="pt-BR" dirty="0"/>
              <a:t>Principais áreas de atuação:</a:t>
            </a:r>
          </a:p>
          <a:p>
            <a:pPr lvl="1"/>
            <a:r>
              <a:rPr lang="pt-BR" dirty="0"/>
              <a:t>Inteligência Artificial</a:t>
            </a:r>
          </a:p>
          <a:p>
            <a:pPr lvl="1"/>
            <a:r>
              <a:rPr lang="pt-BR" dirty="0"/>
              <a:t>Biotecnologia</a:t>
            </a:r>
          </a:p>
          <a:p>
            <a:pPr lvl="1"/>
            <a:r>
              <a:rPr lang="pt-BR" dirty="0"/>
              <a:t>Computação 3D</a:t>
            </a:r>
          </a:p>
          <a:p>
            <a:pPr lvl="1"/>
            <a:r>
              <a:rPr lang="pt-BR" dirty="0"/>
              <a:t>Ciência de Dados</a:t>
            </a:r>
          </a:p>
          <a:p>
            <a:pPr lvl="1"/>
            <a:r>
              <a:rPr lang="pt-BR" dirty="0"/>
              <a:t>Internet das Coisas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21</a:t>
            </a:fld>
            <a:endParaRPr lang="pt-BR"/>
          </a:p>
        </p:txBody>
      </p:sp>
    </p:spTree>
    <p:extLst>
      <p:ext uri="{BB962C8B-B14F-4D97-AF65-F5344CB8AC3E}">
        <p14:creationId xmlns:p14="http://schemas.microsoft.com/office/powerpoint/2010/main" val="275330479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Configurando o ambiente Python</a:t>
            </a:r>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22</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301068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Python?</a:t>
            </a:r>
          </a:p>
        </p:txBody>
      </p:sp>
      <p:sp>
        <p:nvSpPr>
          <p:cNvPr id="3" name="Espaço Reservado para Conteúdo 2"/>
          <p:cNvSpPr>
            <a:spLocks noGrp="1"/>
          </p:cNvSpPr>
          <p:nvPr>
            <p:ph idx="1"/>
          </p:nvPr>
        </p:nvSpPr>
        <p:spPr/>
        <p:txBody>
          <a:bodyPr>
            <a:normAutofit/>
          </a:bodyPr>
          <a:lstStyle/>
          <a:p>
            <a:r>
              <a:rPr lang="pt-BR" dirty="0"/>
              <a:t>Python é uma linguagem de programação de alto nível, lançada por Guido van </a:t>
            </a:r>
            <a:r>
              <a:rPr lang="pt-BR" dirty="0" err="1"/>
              <a:t>Rossum</a:t>
            </a:r>
            <a:r>
              <a:rPr lang="pt-BR" dirty="0"/>
              <a:t> em 1991. Atualmente é uma das linguagens de uso mais abrangentes no mundo todo, principalmente nas áreas de Data Science e em aplicações de </a:t>
            </a:r>
            <a:r>
              <a:rPr lang="pt-BR" i="1" dirty="0" err="1"/>
              <a:t>back-end</a:t>
            </a:r>
            <a:r>
              <a:rPr lang="pt-BR" dirty="0"/>
              <a:t>, ou seja, de processamento de dados que não interagem diretamente com o usuário final.</a:t>
            </a:r>
          </a:p>
          <a:p>
            <a:r>
              <a:rPr lang="pt-BR" dirty="0"/>
              <a:t>Diversas organizações utilizam Python atualmente:</a:t>
            </a:r>
          </a:p>
          <a:p>
            <a:pPr lvl="1"/>
            <a:r>
              <a:rPr lang="pt-BR" dirty="0"/>
              <a:t>Google</a:t>
            </a:r>
          </a:p>
          <a:p>
            <a:pPr lvl="1"/>
            <a:r>
              <a:rPr lang="pt-BR" dirty="0"/>
              <a:t>Yahoo!</a:t>
            </a:r>
          </a:p>
          <a:p>
            <a:pPr lvl="1"/>
            <a:r>
              <a:rPr lang="pt-BR" dirty="0"/>
              <a:t>NASA</a:t>
            </a:r>
          </a:p>
          <a:p>
            <a:pPr lvl="1"/>
            <a:r>
              <a:rPr lang="pt-BR" dirty="0" err="1"/>
              <a:t>AirCanada</a:t>
            </a: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23</a:t>
            </a:fld>
            <a:endParaRPr lang="pt-BR"/>
          </a:p>
        </p:txBody>
      </p:sp>
    </p:spTree>
    <p:extLst>
      <p:ext uri="{BB962C8B-B14F-4D97-AF65-F5344CB8AC3E}">
        <p14:creationId xmlns:p14="http://schemas.microsoft.com/office/powerpoint/2010/main" val="34987114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instalar Python?</a:t>
            </a:r>
          </a:p>
        </p:txBody>
      </p:sp>
      <p:sp>
        <p:nvSpPr>
          <p:cNvPr id="3" name="Espaço Reservado para Conteúdo 2"/>
          <p:cNvSpPr>
            <a:spLocks noGrp="1"/>
          </p:cNvSpPr>
          <p:nvPr>
            <p:ph idx="1"/>
          </p:nvPr>
        </p:nvSpPr>
        <p:spPr/>
        <p:txBody>
          <a:bodyPr>
            <a:normAutofit/>
          </a:bodyPr>
          <a:lstStyle/>
          <a:p>
            <a:r>
              <a:rPr lang="pt-BR" dirty="0"/>
              <a:t>Neste curso podemos trabalhar com qualquer versão recente do Python, 3.9 ou superior. Para baixar o instalador para Windows, clique </a:t>
            </a:r>
            <a:r>
              <a:rPr lang="pt-BR" dirty="0">
                <a:hlinkClick r:id="rId2"/>
              </a:rPr>
              <a:t>neste link</a:t>
            </a:r>
            <a:r>
              <a:rPr lang="pt-BR" dirty="0"/>
              <a:t>. O download do instalador para </a:t>
            </a:r>
            <a:r>
              <a:rPr lang="pt-BR" dirty="0" err="1"/>
              <a:t>macOS</a:t>
            </a:r>
            <a:r>
              <a:rPr lang="pt-BR" dirty="0"/>
              <a:t> se encontra </a:t>
            </a:r>
            <a:r>
              <a:rPr lang="pt-BR" dirty="0">
                <a:hlinkClick r:id="rId3"/>
              </a:rPr>
              <a:t>neste link</a:t>
            </a:r>
            <a:r>
              <a:rPr lang="pt-BR" dirty="0"/>
              <a:t>.</a:t>
            </a:r>
          </a:p>
          <a:p>
            <a:r>
              <a:rPr lang="pt-BR" dirty="0"/>
              <a:t>Este curso focará no uso do Python para Windows. Para o uso no </a:t>
            </a:r>
            <a:r>
              <a:rPr lang="pt-BR" dirty="0" err="1"/>
              <a:t>macOS</a:t>
            </a:r>
            <a:r>
              <a:rPr lang="pt-BR" dirty="0"/>
              <a:t>, veja no </a:t>
            </a:r>
            <a:r>
              <a:rPr lang="pt-BR" dirty="0">
                <a:hlinkClick r:id="rId4"/>
              </a:rPr>
              <a:t>site oficial da linguagem</a:t>
            </a:r>
            <a:r>
              <a:rPr lang="pt-BR" dirty="0"/>
              <a:t> informações particulares.</a:t>
            </a:r>
          </a:p>
          <a:p>
            <a:r>
              <a:rPr lang="pt-BR" dirty="0"/>
              <a:t>Ao clicar no instalador, selecione a opção “Customize </a:t>
            </a:r>
            <a:r>
              <a:rPr lang="pt-BR" dirty="0" err="1"/>
              <a:t>installation</a:t>
            </a:r>
            <a:r>
              <a:rPr lang="pt-BR" dirty="0"/>
              <a:t>”.</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24</a:t>
            </a:fld>
            <a:endParaRPr lang="pt-BR"/>
          </a:p>
        </p:txBody>
      </p:sp>
      <p:pic>
        <p:nvPicPr>
          <p:cNvPr id="5" name="Imagem 4">
            <a:extLst>
              <a:ext uri="{FF2B5EF4-FFF2-40B4-BE49-F238E27FC236}">
                <a16:creationId xmlns:a16="http://schemas.microsoft.com/office/drawing/2014/main" id="{F850E44C-527C-40B6-AB2E-8BA63DA4FDAD}"/>
              </a:ext>
            </a:extLst>
          </p:cNvPr>
          <p:cNvPicPr>
            <a:picLocks noChangeAspect="1"/>
          </p:cNvPicPr>
          <p:nvPr/>
        </p:nvPicPr>
        <p:blipFill>
          <a:blip r:embed="rId5"/>
          <a:stretch>
            <a:fillRect/>
          </a:stretch>
        </p:blipFill>
        <p:spPr>
          <a:xfrm>
            <a:off x="8541331" y="8388505"/>
            <a:ext cx="7301338" cy="4494820"/>
          </a:xfrm>
          <a:prstGeom prst="rect">
            <a:avLst/>
          </a:prstGeom>
        </p:spPr>
      </p:pic>
      <p:sp>
        <p:nvSpPr>
          <p:cNvPr id="6" name="Retângulo 5">
            <a:extLst>
              <a:ext uri="{FF2B5EF4-FFF2-40B4-BE49-F238E27FC236}">
                <a16:creationId xmlns:a16="http://schemas.microsoft.com/office/drawing/2014/main" id="{B80887EB-E50E-4985-A93D-824904DC1FC1}"/>
              </a:ext>
            </a:extLst>
          </p:cNvPr>
          <p:cNvSpPr/>
          <p:nvPr/>
        </p:nvSpPr>
        <p:spPr>
          <a:xfrm>
            <a:off x="10008973" y="10948086"/>
            <a:ext cx="3385751" cy="1235676"/>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02052448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instalar Python?</a:t>
            </a:r>
          </a:p>
        </p:txBody>
      </p:sp>
      <p:sp>
        <p:nvSpPr>
          <p:cNvPr id="3" name="Espaço Reservado para Conteúdo 2"/>
          <p:cNvSpPr>
            <a:spLocks noGrp="1"/>
          </p:cNvSpPr>
          <p:nvPr>
            <p:ph idx="1"/>
          </p:nvPr>
        </p:nvSpPr>
        <p:spPr/>
        <p:txBody>
          <a:bodyPr>
            <a:normAutofit/>
          </a:bodyPr>
          <a:lstStyle/>
          <a:p>
            <a:r>
              <a:rPr lang="pt-BR" dirty="0"/>
              <a:t>Na tela “</a:t>
            </a:r>
            <a:r>
              <a:rPr lang="pt-BR" dirty="0" err="1"/>
              <a:t>Optional</a:t>
            </a:r>
            <a:r>
              <a:rPr lang="pt-BR" dirty="0"/>
              <a:t> </a:t>
            </a:r>
            <a:r>
              <a:rPr lang="pt-BR" dirty="0" err="1"/>
              <a:t>Features</a:t>
            </a:r>
            <a:r>
              <a:rPr lang="pt-BR" dirty="0"/>
              <a:t>”, clique em “Next”.</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25</a:t>
            </a:fld>
            <a:endParaRPr lang="pt-BR"/>
          </a:p>
        </p:txBody>
      </p:sp>
      <p:pic>
        <p:nvPicPr>
          <p:cNvPr id="6" name="Imagem 5">
            <a:extLst>
              <a:ext uri="{FF2B5EF4-FFF2-40B4-BE49-F238E27FC236}">
                <a16:creationId xmlns:a16="http://schemas.microsoft.com/office/drawing/2014/main" id="{F6146E0C-1770-4CC4-8DA8-2075244B3504}"/>
              </a:ext>
            </a:extLst>
          </p:cNvPr>
          <p:cNvPicPr>
            <a:picLocks noChangeAspect="1"/>
          </p:cNvPicPr>
          <p:nvPr/>
        </p:nvPicPr>
        <p:blipFill>
          <a:blip r:embed="rId2"/>
          <a:stretch>
            <a:fillRect/>
          </a:stretch>
        </p:blipFill>
        <p:spPr>
          <a:xfrm>
            <a:off x="6190413" y="4335920"/>
            <a:ext cx="12003174" cy="7389342"/>
          </a:xfrm>
          <a:prstGeom prst="rect">
            <a:avLst/>
          </a:prstGeom>
        </p:spPr>
      </p:pic>
      <p:sp>
        <p:nvSpPr>
          <p:cNvPr id="7" name="Retângulo 6">
            <a:extLst>
              <a:ext uri="{FF2B5EF4-FFF2-40B4-BE49-F238E27FC236}">
                <a16:creationId xmlns:a16="http://schemas.microsoft.com/office/drawing/2014/main" id="{D582C349-C163-4C93-96CB-92D2E623C669}"/>
              </a:ext>
            </a:extLst>
          </p:cNvPr>
          <p:cNvSpPr/>
          <p:nvPr/>
        </p:nvSpPr>
        <p:spPr>
          <a:xfrm>
            <a:off x="14679827" y="10860288"/>
            <a:ext cx="1804087" cy="75650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39330152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instalar Python?</a:t>
            </a:r>
          </a:p>
        </p:txBody>
      </p:sp>
      <p:sp>
        <p:nvSpPr>
          <p:cNvPr id="3" name="Espaço Reservado para Conteúdo 2"/>
          <p:cNvSpPr>
            <a:spLocks noGrp="1"/>
          </p:cNvSpPr>
          <p:nvPr>
            <p:ph idx="1"/>
          </p:nvPr>
        </p:nvSpPr>
        <p:spPr/>
        <p:txBody>
          <a:bodyPr>
            <a:normAutofit/>
          </a:bodyPr>
          <a:lstStyle/>
          <a:p>
            <a:r>
              <a:rPr lang="pt-BR" dirty="0"/>
              <a:t>Na tela “</a:t>
            </a:r>
            <a:r>
              <a:rPr lang="pt-BR" dirty="0" err="1"/>
              <a:t>Advanced</a:t>
            </a:r>
            <a:r>
              <a:rPr lang="pt-BR" dirty="0"/>
              <a:t> </a:t>
            </a:r>
            <a:r>
              <a:rPr lang="pt-BR" dirty="0" err="1"/>
              <a:t>Options</a:t>
            </a:r>
            <a:r>
              <a:rPr lang="pt-BR" dirty="0"/>
              <a:t>”, deixe as caixas de opções marcadas conforme a imagem abaixo.</a:t>
            </a:r>
          </a:p>
          <a:p>
            <a:r>
              <a:rPr lang="pt-BR" dirty="0"/>
              <a:t>No campo “Customize </a:t>
            </a:r>
            <a:r>
              <a:rPr lang="pt-BR" dirty="0" err="1"/>
              <a:t>install</a:t>
            </a:r>
            <a:r>
              <a:rPr lang="pt-BR" dirty="0"/>
              <a:t> </a:t>
            </a:r>
            <a:r>
              <a:rPr lang="pt-BR" dirty="0" err="1"/>
              <a:t>location</a:t>
            </a:r>
            <a:r>
              <a:rPr lang="pt-BR" dirty="0"/>
              <a:t>”, escolha um caminho de fácil acesso. O caminho sugerido é “C:\Python”.</a:t>
            </a:r>
          </a:p>
          <a:p>
            <a:r>
              <a:rPr lang="pt-BR" dirty="0"/>
              <a:t>Com tudo pronto, clique em “</a:t>
            </a:r>
            <a:r>
              <a:rPr lang="pt-BR" dirty="0" err="1"/>
              <a:t>Install</a:t>
            </a:r>
            <a:r>
              <a:rPr lang="pt-BR" dirty="0"/>
              <a:t>”, e conclua após a mensagem de sucesso.</a:t>
            </a:r>
          </a:p>
          <a:p>
            <a:pPr marL="1206500" lvl="1" indent="-571500">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26</a:t>
            </a:fld>
            <a:endParaRPr lang="pt-BR"/>
          </a:p>
        </p:txBody>
      </p:sp>
      <p:pic>
        <p:nvPicPr>
          <p:cNvPr id="5" name="Imagem 4">
            <a:extLst>
              <a:ext uri="{FF2B5EF4-FFF2-40B4-BE49-F238E27FC236}">
                <a16:creationId xmlns:a16="http://schemas.microsoft.com/office/drawing/2014/main" id="{2AF7C164-7F7B-48D0-A3C6-B54AB7D685CE}"/>
              </a:ext>
            </a:extLst>
          </p:cNvPr>
          <p:cNvPicPr>
            <a:picLocks noChangeAspect="1"/>
          </p:cNvPicPr>
          <p:nvPr/>
        </p:nvPicPr>
        <p:blipFill>
          <a:blip r:embed="rId2"/>
          <a:stretch>
            <a:fillRect/>
          </a:stretch>
        </p:blipFill>
        <p:spPr>
          <a:xfrm>
            <a:off x="7636042" y="7581513"/>
            <a:ext cx="9111916" cy="5609438"/>
          </a:xfrm>
          <a:prstGeom prst="rect">
            <a:avLst/>
          </a:prstGeom>
        </p:spPr>
      </p:pic>
      <p:sp>
        <p:nvSpPr>
          <p:cNvPr id="7" name="Retângulo 6">
            <a:extLst>
              <a:ext uri="{FF2B5EF4-FFF2-40B4-BE49-F238E27FC236}">
                <a16:creationId xmlns:a16="http://schemas.microsoft.com/office/drawing/2014/main" id="{D582C349-C163-4C93-96CB-92D2E623C669}"/>
              </a:ext>
            </a:extLst>
          </p:cNvPr>
          <p:cNvSpPr/>
          <p:nvPr/>
        </p:nvSpPr>
        <p:spPr>
          <a:xfrm>
            <a:off x="13989027" y="12538868"/>
            <a:ext cx="1446958" cy="606282"/>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etângulo 8">
            <a:extLst>
              <a:ext uri="{FF2B5EF4-FFF2-40B4-BE49-F238E27FC236}">
                <a16:creationId xmlns:a16="http://schemas.microsoft.com/office/drawing/2014/main" id="{7CEA9D6C-454A-441F-A129-774DF9A3D7FD}"/>
              </a:ext>
            </a:extLst>
          </p:cNvPr>
          <p:cNvSpPr/>
          <p:nvPr/>
        </p:nvSpPr>
        <p:spPr>
          <a:xfrm>
            <a:off x="10096865" y="8576671"/>
            <a:ext cx="333660" cy="243478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tângulo 9">
            <a:extLst>
              <a:ext uri="{FF2B5EF4-FFF2-40B4-BE49-F238E27FC236}">
                <a16:creationId xmlns:a16="http://schemas.microsoft.com/office/drawing/2014/main" id="{74BFC19E-94B2-457D-BADA-7181A3608D5A}"/>
              </a:ext>
            </a:extLst>
          </p:cNvPr>
          <p:cNvSpPr/>
          <p:nvPr/>
        </p:nvSpPr>
        <p:spPr>
          <a:xfrm>
            <a:off x="9971550" y="11600333"/>
            <a:ext cx="1446958" cy="606282"/>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70071464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instalar Python?</a:t>
            </a:r>
          </a:p>
        </p:txBody>
      </p:sp>
      <p:sp>
        <p:nvSpPr>
          <p:cNvPr id="3" name="Espaço Reservado para Conteúdo 2"/>
          <p:cNvSpPr>
            <a:spLocks noGrp="1"/>
          </p:cNvSpPr>
          <p:nvPr>
            <p:ph idx="1"/>
          </p:nvPr>
        </p:nvSpPr>
        <p:spPr/>
        <p:txBody>
          <a:bodyPr>
            <a:normAutofit/>
          </a:bodyPr>
          <a:lstStyle/>
          <a:p>
            <a:r>
              <a:rPr lang="pt-BR" dirty="0"/>
              <a:t>Para conferir se a instalação foi bem sucedida, faça os seguintes passos:</a:t>
            </a:r>
          </a:p>
          <a:p>
            <a:pPr lvl="1"/>
            <a:r>
              <a:rPr lang="pt-BR" dirty="0"/>
              <a:t>Clique no botão do Windows        ;</a:t>
            </a:r>
          </a:p>
          <a:p>
            <a:pPr lvl="1"/>
            <a:r>
              <a:rPr lang="pt-BR" dirty="0"/>
              <a:t>Digite a caixa de pesquisa </a:t>
            </a:r>
            <a:r>
              <a:rPr lang="pt-BR" b="1" dirty="0">
                <a:latin typeface="Microsoft Sans Serif" panose="020B0604020202020204" pitchFamily="34" charset="0"/>
                <a:ea typeface="Microsoft Sans Serif" panose="020B0604020202020204" pitchFamily="34" charset="0"/>
                <a:cs typeface="Microsoft Sans Serif" panose="020B0604020202020204" pitchFamily="34" charset="0"/>
              </a:rPr>
              <a:t>prompt de comando</a:t>
            </a:r>
            <a:r>
              <a:rPr lang="pt-BR" dirty="0">
                <a:ea typeface="Microsoft Sans Serif" panose="020B0604020202020204" pitchFamily="34" charset="0"/>
                <a:cs typeface="Microsoft Sans Serif" panose="020B0604020202020204" pitchFamily="34" charset="0"/>
              </a:rPr>
              <a:t>, e abra o programa;</a:t>
            </a:r>
          </a:p>
          <a:p>
            <a:pPr lvl="1"/>
            <a:r>
              <a:rPr lang="pt-BR" dirty="0">
                <a:ea typeface="Microsoft Sans Serif" panose="020B0604020202020204" pitchFamily="34" charset="0"/>
                <a:cs typeface="Microsoft Sans Serif" panose="020B0604020202020204" pitchFamily="34" charset="0"/>
              </a:rPr>
              <a:t>Na janela que abrir, digite o comando </a:t>
            </a:r>
            <a:r>
              <a:rPr lang="pt-BR" b="1" dirty="0" err="1">
                <a:latin typeface="Microsoft Sans Serif" panose="020B0604020202020204" pitchFamily="34" charset="0"/>
                <a:ea typeface="Microsoft Sans Serif" panose="020B0604020202020204" pitchFamily="34" charset="0"/>
                <a:cs typeface="Microsoft Sans Serif" panose="020B0604020202020204" pitchFamily="34" charset="0"/>
              </a:rPr>
              <a:t>python</a:t>
            </a:r>
            <a:r>
              <a:rPr lang="pt-BR" dirty="0">
                <a:ea typeface="Microsoft Sans Serif" panose="020B0604020202020204" pitchFamily="34" charset="0"/>
                <a:cs typeface="Microsoft Sans Serif" panose="020B0604020202020204" pitchFamily="34" charset="0"/>
              </a:rPr>
              <a:t> e pressione </a:t>
            </a:r>
            <a:r>
              <a:rPr lang="pt-BR" dirty="0" err="1">
                <a:ea typeface="Microsoft Sans Serif" panose="020B0604020202020204" pitchFamily="34" charset="0"/>
                <a:cs typeface="Microsoft Sans Serif" panose="020B0604020202020204" pitchFamily="34" charset="0"/>
              </a:rPr>
              <a:t>Enter</a:t>
            </a:r>
            <a:r>
              <a:rPr lang="pt-BR" dirty="0">
                <a:ea typeface="Microsoft Sans Serif" panose="020B0604020202020204" pitchFamily="34" charset="0"/>
                <a:cs typeface="Microsoft Sans Serif" panose="020B0604020202020204" pitchFamily="34" charset="0"/>
              </a:rPr>
              <a:t>;</a:t>
            </a:r>
          </a:p>
          <a:p>
            <a:pPr lvl="1"/>
            <a:r>
              <a:rPr lang="pt-BR" dirty="0">
                <a:ea typeface="Microsoft Sans Serif" panose="020B0604020202020204" pitchFamily="34" charset="0"/>
                <a:cs typeface="Microsoft Sans Serif" panose="020B0604020202020204" pitchFamily="34" charset="0"/>
              </a:rPr>
              <a:t>O Windows deve inicializar um editor de Python na mesma janela, </a:t>
            </a:r>
            <a:br>
              <a:rPr lang="pt-BR" dirty="0">
                <a:ea typeface="Microsoft Sans Serif" panose="020B0604020202020204" pitchFamily="34" charset="0"/>
                <a:cs typeface="Microsoft Sans Serif" panose="020B0604020202020204" pitchFamily="34" charset="0"/>
              </a:rPr>
            </a:br>
            <a:r>
              <a:rPr lang="pt-BR" dirty="0">
                <a:ea typeface="Microsoft Sans Serif" panose="020B0604020202020204" pitchFamily="34" charset="0"/>
                <a:cs typeface="Microsoft Sans Serif" panose="020B0604020202020204" pitchFamily="34" charset="0"/>
              </a:rPr>
              <a:t>como mostrado abaixo.</a:t>
            </a:r>
            <a:endParaRPr lang="pt-BR" dirty="0"/>
          </a:p>
          <a:p>
            <a:pPr marL="1206500" lvl="1" indent="-571500">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27</a:t>
            </a:fld>
            <a:endParaRPr lang="pt-BR"/>
          </a:p>
        </p:txBody>
      </p:sp>
      <p:pic>
        <p:nvPicPr>
          <p:cNvPr id="8" name="Imagem 7">
            <a:extLst>
              <a:ext uri="{FF2B5EF4-FFF2-40B4-BE49-F238E27FC236}">
                <a16:creationId xmlns:a16="http://schemas.microsoft.com/office/drawing/2014/main" id="{E0D4BA84-1194-45BD-A809-62B4C459C9D1}"/>
              </a:ext>
            </a:extLst>
          </p:cNvPr>
          <p:cNvPicPr>
            <a:picLocks noChangeAspect="1"/>
          </p:cNvPicPr>
          <p:nvPr/>
        </p:nvPicPr>
        <p:blipFill>
          <a:blip r:embed="rId2"/>
          <a:stretch>
            <a:fillRect/>
          </a:stretch>
        </p:blipFill>
        <p:spPr>
          <a:xfrm>
            <a:off x="9581906" y="4077929"/>
            <a:ext cx="922640" cy="785226"/>
          </a:xfrm>
          <a:prstGeom prst="rect">
            <a:avLst/>
          </a:prstGeom>
        </p:spPr>
      </p:pic>
      <p:pic>
        <p:nvPicPr>
          <p:cNvPr id="11" name="Imagem 10">
            <a:extLst>
              <a:ext uri="{FF2B5EF4-FFF2-40B4-BE49-F238E27FC236}">
                <a16:creationId xmlns:a16="http://schemas.microsoft.com/office/drawing/2014/main" id="{E0B1AA44-74C6-4635-AFA6-DBAB0E685EB0}"/>
              </a:ext>
            </a:extLst>
          </p:cNvPr>
          <p:cNvPicPr>
            <a:picLocks noChangeAspect="1"/>
          </p:cNvPicPr>
          <p:nvPr/>
        </p:nvPicPr>
        <p:blipFill>
          <a:blip r:embed="rId3"/>
          <a:stretch>
            <a:fillRect/>
          </a:stretch>
        </p:blipFill>
        <p:spPr>
          <a:xfrm>
            <a:off x="19400520" y="3944095"/>
            <a:ext cx="4240529" cy="7606222"/>
          </a:xfrm>
          <a:prstGeom prst="rect">
            <a:avLst/>
          </a:prstGeom>
        </p:spPr>
      </p:pic>
      <p:pic>
        <p:nvPicPr>
          <p:cNvPr id="12" name="Imagem 11">
            <a:extLst>
              <a:ext uri="{FF2B5EF4-FFF2-40B4-BE49-F238E27FC236}">
                <a16:creationId xmlns:a16="http://schemas.microsoft.com/office/drawing/2014/main" id="{CE53C1B0-43DA-45AE-8A36-1B8DBC3C872F}"/>
              </a:ext>
            </a:extLst>
          </p:cNvPr>
          <p:cNvPicPr>
            <a:picLocks noChangeAspect="1"/>
          </p:cNvPicPr>
          <p:nvPr/>
        </p:nvPicPr>
        <p:blipFill>
          <a:blip r:embed="rId4"/>
          <a:stretch>
            <a:fillRect/>
          </a:stretch>
        </p:blipFill>
        <p:spPr>
          <a:xfrm>
            <a:off x="6906126" y="8580173"/>
            <a:ext cx="8816654" cy="4380248"/>
          </a:xfrm>
          <a:prstGeom prst="rect">
            <a:avLst/>
          </a:prstGeom>
        </p:spPr>
      </p:pic>
    </p:spTree>
    <p:extLst>
      <p:ext uri="{BB962C8B-B14F-4D97-AF65-F5344CB8AC3E}">
        <p14:creationId xmlns:p14="http://schemas.microsoft.com/office/powerpoint/2010/main" val="7034432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fontScale="90000"/>
          </a:bodyPr>
          <a:lstStyle/>
          <a:p>
            <a:r>
              <a:rPr lang="pt-BR" dirty="0"/>
              <a:t>Algumas dicas iniciais após instalar o Python</a:t>
            </a:r>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pPr marL="914400" indent="-914400">
              <a:buSzPct val="100000"/>
              <a:buFont typeface="+mj-lt"/>
              <a:buAutoNum type="arabicPeriod"/>
            </a:pPr>
            <a:r>
              <a:rPr lang="pt-BR" sz="4400" dirty="0">
                <a:cs typeface="Courier New" panose="02070309020205020404" pitchFamily="49" charset="0"/>
              </a:rPr>
              <a:t>Antes de abrir o programa, abra o Windows Explorer, clique em </a:t>
            </a:r>
            <a:r>
              <a:rPr lang="pt-BR" sz="4400" b="1" dirty="0">
                <a:cs typeface="Courier New" panose="02070309020205020404" pitchFamily="49" charset="0"/>
              </a:rPr>
              <a:t>Este Computador</a:t>
            </a:r>
            <a:r>
              <a:rPr lang="pt-BR" sz="4400" dirty="0">
                <a:cs typeface="Courier New" panose="02070309020205020404" pitchFamily="49" charset="0"/>
              </a:rPr>
              <a:t> e, em seguida, no drive do seu computador (C: ou D:, dependendo da sua máquina);</a:t>
            </a:r>
          </a:p>
          <a:p>
            <a:pPr marL="914400" indent="-914400">
              <a:buSzPct val="100000"/>
              <a:buFont typeface="+mj-lt"/>
              <a:buAutoNum type="arabicPeriod"/>
            </a:pPr>
            <a:r>
              <a:rPr lang="pt-BR" sz="4400" dirty="0">
                <a:cs typeface="Courier New" panose="02070309020205020404" pitchFamily="49" charset="0"/>
              </a:rPr>
              <a:t>Neste diretório, crie uma pasta chamada </a:t>
            </a:r>
            <a:r>
              <a:rPr lang="pt-BR" sz="4400" b="1" dirty="0">
                <a:cs typeface="Courier New" panose="02070309020205020404" pitchFamily="49" charset="0"/>
              </a:rPr>
              <a:t>Projetos</a:t>
            </a:r>
            <a:r>
              <a:rPr lang="pt-BR" sz="4400" dirty="0">
                <a:cs typeface="Courier New" panose="02070309020205020404" pitchFamily="49" charset="0"/>
              </a:rPr>
              <a:t>. Esta pasta será usada para armazenar todos os seus projetos de software;</a:t>
            </a:r>
          </a:p>
          <a:p>
            <a:pPr marL="914400" indent="-914400">
              <a:buSzPct val="100000"/>
              <a:buFont typeface="+mj-lt"/>
              <a:buAutoNum type="arabicPeriod"/>
            </a:pPr>
            <a:r>
              <a:rPr lang="pt-BR" sz="4400" dirty="0">
                <a:cs typeface="Courier New" panose="02070309020205020404" pitchFamily="49" charset="0"/>
              </a:rPr>
              <a:t>Dentro da pasta de projetos, crie a pasta da disciplina (p.ex., </a:t>
            </a:r>
            <a:r>
              <a:rPr lang="pt-BR" sz="4400" b="1" dirty="0">
                <a:cs typeface="Courier New" panose="02070309020205020404" pitchFamily="49" charset="0"/>
              </a:rPr>
              <a:t>algoritmos</a:t>
            </a:r>
            <a:r>
              <a:rPr lang="pt-BR" sz="4400" dirty="0">
                <a:cs typeface="Courier New" panose="02070309020205020404" pitchFamily="49" charset="0"/>
              </a:rPr>
              <a:t>);</a:t>
            </a:r>
          </a:p>
          <a:p>
            <a:pPr marL="914400" indent="-914400">
              <a:buSzPct val="100000"/>
              <a:buFont typeface="+mj-lt"/>
              <a:buAutoNum type="arabicPeriod"/>
            </a:pPr>
            <a:r>
              <a:rPr lang="pt-BR" sz="4400" dirty="0">
                <a:cs typeface="Courier New" panose="02070309020205020404" pitchFamily="49" charset="0"/>
              </a:rPr>
              <a:t>Evite utilizar caminhos muito longos (p.ex., C:\Users\12304010\Projetos\Nome-da-pessoa\Documentos\etc...) ou incluir espaços no caminhos (p.ex., C:\Victor Machado). O primeiro é muito trabalhoso para utiliza-lo recorrentemente, e o segundo pode causar alguns problemas na execução do código;</a:t>
            </a:r>
          </a:p>
          <a:p>
            <a:pPr marL="914400" indent="-914400">
              <a:buSzPct val="100000"/>
              <a:buFont typeface="+mj-lt"/>
              <a:buAutoNum type="arabicPeriod"/>
            </a:pPr>
            <a:r>
              <a:rPr lang="pt-BR" sz="4400" dirty="0">
                <a:cs typeface="Courier New" panose="02070309020205020404" pitchFamily="49" charset="0"/>
              </a:rPr>
              <a:t>Sempre que criar arquivos Python, comece o nome do arquivo com uma letra (p.ex., </a:t>
            </a:r>
            <a:r>
              <a:rPr lang="pt-BR" sz="4400" b="1" dirty="0">
                <a:cs typeface="Courier New" panose="02070309020205020404" pitchFamily="49" charset="0"/>
              </a:rPr>
              <a:t>main.py</a:t>
            </a:r>
            <a:r>
              <a:rPr lang="pt-BR" sz="4400" dirty="0">
                <a:cs typeface="Courier New" panose="02070309020205020404" pitchFamily="49" charset="0"/>
              </a:rPr>
              <a:t>, </a:t>
            </a:r>
            <a:r>
              <a:rPr lang="pt-BR" sz="4400" b="1" dirty="0">
                <a:cs typeface="Courier New" panose="02070309020205020404" pitchFamily="49" charset="0"/>
              </a:rPr>
              <a:t>app.py</a:t>
            </a:r>
            <a:r>
              <a:rPr lang="pt-BR" sz="4400" dirty="0">
                <a:cs typeface="Courier New" panose="02070309020205020404" pitchFamily="49" charset="0"/>
              </a:rPr>
              <a:t>, </a:t>
            </a:r>
            <a:r>
              <a:rPr lang="pt-BR" sz="4400" b="1" dirty="0">
                <a:cs typeface="Courier New" panose="02070309020205020404" pitchFamily="49" charset="0"/>
              </a:rPr>
              <a:t>aula.py</a:t>
            </a:r>
            <a:r>
              <a:rPr lang="pt-BR" sz="4400" dirty="0">
                <a:cs typeface="Courier New" panose="02070309020205020404" pitchFamily="49" charset="0"/>
              </a:rPr>
              <a:t>). Evite usar números, espaços ou acentos nos nomes dos arquivos.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28</a:t>
            </a:fld>
            <a:endParaRPr lang="pt-BR"/>
          </a:p>
        </p:txBody>
      </p:sp>
    </p:spTree>
    <p:extLst>
      <p:ext uri="{BB962C8B-B14F-4D97-AF65-F5344CB8AC3E}">
        <p14:creationId xmlns:p14="http://schemas.microsoft.com/office/powerpoint/2010/main" val="6548261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Instalando e configurando </a:t>
            </a:r>
            <a:r>
              <a:rPr lang="pt-BR" sz="11500" dirty="0" err="1"/>
              <a:t>IDEs</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29</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069448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Apresentação do curso</a:t>
            </a:r>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3261027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pt-BR" dirty="0"/>
              <a:t>Configurando o IDLE</a:t>
            </a:r>
          </a:p>
        </p:txBody>
      </p:sp>
      <p:sp>
        <p:nvSpPr>
          <p:cNvPr id="5" name="Espaço Reservado para Conteúdo 4"/>
          <p:cNvSpPr>
            <a:spLocks noGrp="1"/>
          </p:cNvSpPr>
          <p:nvPr>
            <p:ph idx="1"/>
          </p:nvPr>
        </p:nvSpPr>
        <p:spPr/>
        <p:txBody>
          <a:bodyPr>
            <a:noAutofit/>
          </a:bodyPr>
          <a:lstStyle/>
          <a:p>
            <a:r>
              <a:rPr lang="pt-BR" dirty="0"/>
              <a:t>Abra IDLE utilizando o ícone do Windows e procurando pelo programa</a:t>
            </a:r>
          </a:p>
          <a:p>
            <a:r>
              <a:rPr lang="pt-BR" dirty="0"/>
              <a:t>O programa abre no modo </a:t>
            </a:r>
            <a:r>
              <a:rPr lang="pt-BR" b="1" dirty="0"/>
              <a:t>Shell</a:t>
            </a:r>
            <a:r>
              <a:rPr lang="pt-BR" dirty="0"/>
              <a:t>, que é a janela </a:t>
            </a:r>
            <a:br>
              <a:rPr lang="pt-BR" dirty="0"/>
            </a:br>
            <a:r>
              <a:rPr lang="pt-BR" dirty="0"/>
              <a:t>de execução do código. Usamos essa tela apenas</a:t>
            </a:r>
            <a:br>
              <a:rPr lang="pt-BR" dirty="0"/>
            </a:br>
            <a:r>
              <a:rPr lang="pt-BR" dirty="0"/>
              <a:t>para checar os resultados ou quando queremos </a:t>
            </a:r>
            <a:br>
              <a:rPr lang="pt-BR" dirty="0"/>
            </a:br>
            <a:r>
              <a:rPr lang="pt-BR" dirty="0"/>
              <a:t>executar códigos de uma linha (testar uma função,</a:t>
            </a:r>
            <a:br>
              <a:rPr lang="pt-BR" dirty="0"/>
            </a:br>
            <a:r>
              <a:rPr lang="pt-BR" dirty="0"/>
              <a:t>por exemplo)</a:t>
            </a:r>
          </a:p>
          <a:p>
            <a:r>
              <a:rPr lang="pt-BR" dirty="0"/>
              <a:t>Para abrir o editor automaticamente, vá no menu</a:t>
            </a:r>
            <a:br>
              <a:rPr lang="pt-BR" dirty="0"/>
            </a:br>
            <a:r>
              <a:rPr lang="pt-BR" b="1" dirty="0" err="1"/>
              <a:t>Options</a:t>
            </a:r>
            <a:r>
              <a:rPr lang="pt-BR" b="1" dirty="0"/>
              <a:t> &gt; Configure IDLE</a:t>
            </a:r>
          </a:p>
          <a:p>
            <a:r>
              <a:rPr lang="pt-BR" dirty="0"/>
              <a:t>Na aba </a:t>
            </a:r>
            <a:r>
              <a:rPr lang="pt-BR" b="1" dirty="0"/>
              <a:t>General</a:t>
            </a:r>
            <a:r>
              <a:rPr lang="pt-BR" dirty="0"/>
              <a:t>, em </a:t>
            </a:r>
            <a:r>
              <a:rPr lang="pt-BR" b="1" dirty="0"/>
              <a:t>Windows </a:t>
            </a:r>
            <a:r>
              <a:rPr lang="pt-BR" b="1" dirty="0" err="1"/>
              <a:t>Preferences</a:t>
            </a:r>
            <a:r>
              <a:rPr lang="pt-BR" dirty="0"/>
              <a:t>, mar-</a:t>
            </a:r>
            <a:br>
              <a:rPr lang="pt-BR" dirty="0"/>
            </a:br>
            <a:r>
              <a:rPr lang="pt-BR" dirty="0"/>
              <a:t>que a opção Open </a:t>
            </a:r>
            <a:r>
              <a:rPr lang="pt-BR" dirty="0" err="1"/>
              <a:t>Edit</a:t>
            </a:r>
            <a:r>
              <a:rPr lang="pt-BR" dirty="0"/>
              <a:t> </a:t>
            </a:r>
            <a:r>
              <a:rPr lang="pt-BR" dirty="0" err="1"/>
              <a:t>Window</a:t>
            </a:r>
            <a:r>
              <a:rPr lang="pt-BR" dirty="0"/>
              <a:t>. Clique em Ok e </a:t>
            </a:r>
            <a:br>
              <a:rPr lang="pt-BR" dirty="0"/>
            </a:br>
            <a:r>
              <a:rPr lang="pt-BR" dirty="0"/>
              <a:t>reinicie o IDLE</a:t>
            </a:r>
          </a:p>
        </p:txBody>
      </p:sp>
      <p:sp>
        <p:nvSpPr>
          <p:cNvPr id="7" name="Espaço Reservado para Número de Slide 5">
            <a:extLst>
              <a:ext uri="{FF2B5EF4-FFF2-40B4-BE49-F238E27FC236}">
                <a16:creationId xmlns:a16="http://schemas.microsoft.com/office/drawing/2014/main" id="{8A0344B7-3922-4ED1-845B-431BAA25440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30</a:t>
            </a:fld>
            <a:endParaRPr lang="pt-BR" dirty="0"/>
          </a:p>
        </p:txBody>
      </p:sp>
      <p:pic>
        <p:nvPicPr>
          <p:cNvPr id="2" name="Imagem 1">
            <a:extLst>
              <a:ext uri="{FF2B5EF4-FFF2-40B4-BE49-F238E27FC236}">
                <a16:creationId xmlns:a16="http://schemas.microsoft.com/office/drawing/2014/main" id="{EB612890-10F8-4654-9759-4EAE821D9BE9}"/>
              </a:ext>
            </a:extLst>
          </p:cNvPr>
          <p:cNvPicPr>
            <a:picLocks noChangeAspect="1"/>
          </p:cNvPicPr>
          <p:nvPr/>
        </p:nvPicPr>
        <p:blipFill>
          <a:blip r:embed="rId2"/>
          <a:stretch>
            <a:fillRect/>
          </a:stretch>
        </p:blipFill>
        <p:spPr>
          <a:xfrm>
            <a:off x="16135467" y="3885729"/>
            <a:ext cx="7305391" cy="4295745"/>
          </a:xfrm>
          <a:prstGeom prst="rect">
            <a:avLst/>
          </a:prstGeom>
        </p:spPr>
      </p:pic>
      <p:pic>
        <p:nvPicPr>
          <p:cNvPr id="3" name="Imagem 2">
            <a:extLst>
              <a:ext uri="{FF2B5EF4-FFF2-40B4-BE49-F238E27FC236}">
                <a16:creationId xmlns:a16="http://schemas.microsoft.com/office/drawing/2014/main" id="{7C659BE4-D867-42E2-882C-FC23A03D061B}"/>
              </a:ext>
            </a:extLst>
          </p:cNvPr>
          <p:cNvPicPr>
            <a:picLocks noChangeAspect="1"/>
          </p:cNvPicPr>
          <p:nvPr/>
        </p:nvPicPr>
        <p:blipFill>
          <a:blip r:embed="rId3"/>
          <a:stretch>
            <a:fillRect/>
          </a:stretch>
        </p:blipFill>
        <p:spPr>
          <a:xfrm>
            <a:off x="16135465" y="8241641"/>
            <a:ext cx="7305393" cy="4295746"/>
          </a:xfrm>
          <a:prstGeom prst="rect">
            <a:avLst/>
          </a:prstGeom>
        </p:spPr>
      </p:pic>
      <p:pic>
        <p:nvPicPr>
          <p:cNvPr id="6" name="Imagem 5">
            <a:extLst>
              <a:ext uri="{FF2B5EF4-FFF2-40B4-BE49-F238E27FC236}">
                <a16:creationId xmlns:a16="http://schemas.microsoft.com/office/drawing/2014/main" id="{F3FD87F7-5C9C-4ABD-A606-39231410C342}"/>
              </a:ext>
            </a:extLst>
          </p:cNvPr>
          <p:cNvPicPr>
            <a:picLocks noChangeAspect="1"/>
          </p:cNvPicPr>
          <p:nvPr/>
        </p:nvPicPr>
        <p:blipFill>
          <a:blip r:embed="rId4"/>
          <a:stretch>
            <a:fillRect/>
          </a:stretch>
        </p:blipFill>
        <p:spPr>
          <a:xfrm>
            <a:off x="6832844" y="11433055"/>
            <a:ext cx="7503605" cy="1756525"/>
          </a:xfrm>
          <a:prstGeom prst="rect">
            <a:avLst/>
          </a:prstGeom>
        </p:spPr>
      </p:pic>
    </p:spTree>
    <p:extLst>
      <p:ext uri="{BB962C8B-B14F-4D97-AF65-F5344CB8AC3E}">
        <p14:creationId xmlns:p14="http://schemas.microsoft.com/office/powerpoint/2010/main" val="388534171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pt-BR" dirty="0"/>
              <a:t>Configurando o IDLE</a:t>
            </a:r>
          </a:p>
        </p:txBody>
      </p:sp>
      <p:sp>
        <p:nvSpPr>
          <p:cNvPr id="5" name="Espaço Reservado para Conteúdo 4"/>
          <p:cNvSpPr>
            <a:spLocks noGrp="1"/>
          </p:cNvSpPr>
          <p:nvPr>
            <p:ph idx="1"/>
          </p:nvPr>
        </p:nvSpPr>
        <p:spPr/>
        <p:txBody>
          <a:bodyPr>
            <a:noAutofit/>
          </a:bodyPr>
          <a:lstStyle/>
          <a:p>
            <a:r>
              <a:rPr lang="pt-BR" dirty="0"/>
              <a:t>Normalmente é usual programadores trabalharem com editores de texto que tenham um fundo escuro, o que prejudica menos a visão</a:t>
            </a:r>
          </a:p>
          <a:p>
            <a:r>
              <a:rPr lang="pt-BR" dirty="0"/>
              <a:t>Na mesma tela de </a:t>
            </a:r>
            <a:r>
              <a:rPr lang="pt-BR" b="1" dirty="0"/>
              <a:t>Configurações</a:t>
            </a:r>
            <a:r>
              <a:rPr lang="pt-BR" dirty="0"/>
              <a:t>, vá para a aba </a:t>
            </a:r>
            <a:r>
              <a:rPr lang="pt-BR" b="1" dirty="0" err="1"/>
              <a:t>Highlights</a:t>
            </a:r>
            <a:r>
              <a:rPr lang="pt-BR" dirty="0"/>
              <a:t>, e na coluna da direita, em </a:t>
            </a:r>
            <a:r>
              <a:rPr lang="pt-BR" b="1" dirty="0" err="1"/>
              <a:t>Highlight</a:t>
            </a:r>
            <a:r>
              <a:rPr lang="pt-BR" dirty="0"/>
              <a:t> </a:t>
            </a:r>
            <a:r>
              <a:rPr lang="pt-BR" b="1" dirty="0" err="1"/>
              <a:t>Theme</a:t>
            </a:r>
            <a:r>
              <a:rPr lang="pt-BR" dirty="0"/>
              <a:t>, clique em </a:t>
            </a:r>
            <a:r>
              <a:rPr lang="pt-BR" b="1" dirty="0"/>
              <a:t>IDLE</a:t>
            </a:r>
            <a:r>
              <a:rPr lang="pt-BR" dirty="0"/>
              <a:t> </a:t>
            </a:r>
            <a:r>
              <a:rPr lang="pt-BR" b="1" dirty="0"/>
              <a:t>Classic</a:t>
            </a:r>
            <a:r>
              <a:rPr lang="pt-BR" dirty="0"/>
              <a:t> e selecione a opção </a:t>
            </a:r>
            <a:r>
              <a:rPr lang="pt-BR" b="1" dirty="0"/>
              <a:t>IDLE</a:t>
            </a:r>
            <a:r>
              <a:rPr lang="pt-BR" dirty="0"/>
              <a:t> </a:t>
            </a:r>
            <a:r>
              <a:rPr lang="pt-BR" b="1" dirty="0" err="1"/>
              <a:t>Dark</a:t>
            </a:r>
            <a:endParaRPr lang="pt-BR" b="1" dirty="0"/>
          </a:p>
          <a:p>
            <a:r>
              <a:rPr lang="pt-BR" dirty="0"/>
              <a:t>Clique em OK para mudar o tema para escuro</a:t>
            </a:r>
          </a:p>
        </p:txBody>
      </p:sp>
      <p:sp>
        <p:nvSpPr>
          <p:cNvPr id="6" name="Espaço Reservado para Número de Slide 5">
            <a:extLst>
              <a:ext uri="{FF2B5EF4-FFF2-40B4-BE49-F238E27FC236}">
                <a16:creationId xmlns:a16="http://schemas.microsoft.com/office/drawing/2014/main" id="{AC94A432-3B2C-46AD-A835-05B0B5424B6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31</a:t>
            </a:fld>
            <a:endParaRPr lang="pt-BR" dirty="0"/>
          </a:p>
        </p:txBody>
      </p:sp>
      <p:pic>
        <p:nvPicPr>
          <p:cNvPr id="7" name="Imagem 6">
            <a:extLst>
              <a:ext uri="{FF2B5EF4-FFF2-40B4-BE49-F238E27FC236}">
                <a16:creationId xmlns:a16="http://schemas.microsoft.com/office/drawing/2014/main" id="{853D6306-76CE-4ABB-8DF0-1DFDC1EF7F03}"/>
              </a:ext>
            </a:extLst>
          </p:cNvPr>
          <p:cNvPicPr>
            <a:picLocks noChangeAspect="1"/>
          </p:cNvPicPr>
          <p:nvPr/>
        </p:nvPicPr>
        <p:blipFill>
          <a:blip r:embed="rId2"/>
          <a:stretch>
            <a:fillRect/>
          </a:stretch>
        </p:blipFill>
        <p:spPr>
          <a:xfrm>
            <a:off x="8802114" y="8519833"/>
            <a:ext cx="6779772" cy="4034118"/>
          </a:xfrm>
          <a:prstGeom prst="rect">
            <a:avLst/>
          </a:prstGeom>
        </p:spPr>
      </p:pic>
    </p:spTree>
    <p:extLst>
      <p:ext uri="{BB962C8B-B14F-4D97-AF65-F5344CB8AC3E}">
        <p14:creationId xmlns:p14="http://schemas.microsoft.com/office/powerpoint/2010/main" val="36307805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pt-BR" dirty="0"/>
              <a:t>Usando o </a:t>
            </a:r>
            <a:r>
              <a:rPr lang="pt-BR"/>
              <a:t>CodeShare</a:t>
            </a:r>
            <a:endParaRPr lang="pt-BR" dirty="0"/>
          </a:p>
        </p:txBody>
      </p:sp>
      <p:sp>
        <p:nvSpPr>
          <p:cNvPr id="5" name="Espaço Reservado para Conteúdo 4"/>
          <p:cNvSpPr>
            <a:spLocks noGrp="1"/>
          </p:cNvSpPr>
          <p:nvPr>
            <p:ph idx="1"/>
          </p:nvPr>
        </p:nvSpPr>
        <p:spPr/>
        <p:txBody>
          <a:bodyPr>
            <a:noAutofit/>
          </a:bodyPr>
          <a:lstStyle/>
          <a:p>
            <a:r>
              <a:rPr lang="pt-BR" dirty="0"/>
              <a:t>Acesse </a:t>
            </a:r>
            <a:r>
              <a:rPr lang="pt-BR" dirty="0">
                <a:hlinkClick r:id="rId2"/>
              </a:rPr>
              <a:t>http://codeshare.io</a:t>
            </a:r>
            <a:r>
              <a:rPr lang="pt-BR" dirty="0"/>
              <a:t> e faça o cadastro</a:t>
            </a:r>
          </a:p>
          <a:p>
            <a:r>
              <a:rPr lang="pt-BR" dirty="0"/>
              <a:t>Tendo cadastrado, na tela inicial clique em “</a:t>
            </a:r>
            <a:r>
              <a:rPr lang="pt-BR" dirty="0" err="1"/>
              <a:t>Share</a:t>
            </a:r>
            <a:r>
              <a:rPr lang="pt-BR" dirty="0"/>
              <a:t> </a:t>
            </a:r>
            <a:r>
              <a:rPr lang="pt-BR" dirty="0" err="1"/>
              <a:t>Code</a:t>
            </a:r>
            <a:r>
              <a:rPr lang="pt-BR" dirty="0"/>
              <a:t> </a:t>
            </a:r>
            <a:r>
              <a:rPr lang="pt-BR" dirty="0" err="1"/>
              <a:t>Now</a:t>
            </a:r>
            <a:r>
              <a:rPr lang="pt-BR" dirty="0"/>
              <a:t>”</a:t>
            </a:r>
          </a:p>
          <a:p>
            <a:r>
              <a:rPr lang="pt-BR" dirty="0"/>
              <a:t>Um editor de texto vai aparecer. Na coluna da direita,</a:t>
            </a:r>
            <a:br>
              <a:rPr lang="pt-BR" dirty="0"/>
            </a:br>
            <a:r>
              <a:rPr lang="pt-BR" dirty="0"/>
              <a:t>clique na engrenagem, e em </a:t>
            </a:r>
            <a:r>
              <a:rPr lang="pt-BR" b="1" dirty="0" err="1"/>
              <a:t>Syntax</a:t>
            </a:r>
            <a:r>
              <a:rPr lang="pt-BR" dirty="0"/>
              <a:t> marque a opção</a:t>
            </a:r>
            <a:br>
              <a:rPr lang="pt-BR" dirty="0"/>
            </a:br>
            <a:r>
              <a:rPr lang="pt-BR" b="1" dirty="0"/>
              <a:t>Python</a:t>
            </a:r>
          </a:p>
          <a:p>
            <a:r>
              <a:rPr lang="pt-BR" dirty="0"/>
              <a:t>Para compartilhar, clique em </a:t>
            </a:r>
            <a:r>
              <a:rPr lang="pt-BR" b="1" dirty="0" err="1"/>
              <a:t>Share</a:t>
            </a:r>
            <a:r>
              <a:rPr lang="pt-BR" dirty="0"/>
              <a:t>, no</a:t>
            </a:r>
            <a:br>
              <a:rPr lang="pt-BR" dirty="0"/>
            </a:br>
            <a:r>
              <a:rPr lang="pt-BR" dirty="0"/>
              <a:t>canto superior da janela</a:t>
            </a:r>
          </a:p>
          <a:p>
            <a:r>
              <a:rPr lang="pt-BR" dirty="0"/>
              <a:t>O </a:t>
            </a:r>
            <a:r>
              <a:rPr lang="pt-BR" dirty="0" err="1"/>
              <a:t>CodeShare</a:t>
            </a:r>
            <a:r>
              <a:rPr lang="pt-BR" dirty="0"/>
              <a:t> vai liberar um link para ser</a:t>
            </a:r>
            <a:br>
              <a:rPr lang="pt-BR" dirty="0"/>
            </a:br>
            <a:r>
              <a:rPr lang="pt-BR" dirty="0"/>
              <a:t>usado por outras pessoas</a:t>
            </a:r>
          </a:p>
        </p:txBody>
      </p:sp>
      <p:sp>
        <p:nvSpPr>
          <p:cNvPr id="7" name="Espaço Reservado para Número de Slide 5">
            <a:extLst>
              <a:ext uri="{FF2B5EF4-FFF2-40B4-BE49-F238E27FC236}">
                <a16:creationId xmlns:a16="http://schemas.microsoft.com/office/drawing/2014/main" id="{BC9BA937-C2AC-48CA-82EA-A0C6F575B44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32</a:t>
            </a:fld>
            <a:endParaRPr lang="pt-BR" dirty="0"/>
          </a:p>
        </p:txBody>
      </p:sp>
      <p:pic>
        <p:nvPicPr>
          <p:cNvPr id="2" name="Imagem 1">
            <a:extLst>
              <a:ext uri="{FF2B5EF4-FFF2-40B4-BE49-F238E27FC236}">
                <a16:creationId xmlns:a16="http://schemas.microsoft.com/office/drawing/2014/main" id="{99CFFC50-3965-4B7A-B327-382F1EBB0E74}"/>
              </a:ext>
            </a:extLst>
          </p:cNvPr>
          <p:cNvPicPr>
            <a:picLocks noChangeAspect="1"/>
          </p:cNvPicPr>
          <p:nvPr/>
        </p:nvPicPr>
        <p:blipFill>
          <a:blip r:embed="rId3"/>
          <a:stretch>
            <a:fillRect/>
          </a:stretch>
        </p:blipFill>
        <p:spPr>
          <a:xfrm>
            <a:off x="16976781" y="5153597"/>
            <a:ext cx="6683319" cy="5326842"/>
          </a:xfrm>
          <a:prstGeom prst="rect">
            <a:avLst/>
          </a:prstGeom>
        </p:spPr>
      </p:pic>
      <p:pic>
        <p:nvPicPr>
          <p:cNvPr id="3" name="Imagem 2">
            <a:extLst>
              <a:ext uri="{FF2B5EF4-FFF2-40B4-BE49-F238E27FC236}">
                <a16:creationId xmlns:a16="http://schemas.microsoft.com/office/drawing/2014/main" id="{A18EF8D5-A8BB-4ECF-94F4-39E6F0472040}"/>
              </a:ext>
            </a:extLst>
          </p:cNvPr>
          <p:cNvPicPr>
            <a:picLocks noChangeAspect="1"/>
          </p:cNvPicPr>
          <p:nvPr/>
        </p:nvPicPr>
        <p:blipFill>
          <a:blip r:embed="rId4"/>
          <a:stretch>
            <a:fillRect/>
          </a:stretch>
        </p:blipFill>
        <p:spPr>
          <a:xfrm>
            <a:off x="13507639" y="7099138"/>
            <a:ext cx="2476715" cy="5685013"/>
          </a:xfrm>
          <a:prstGeom prst="rect">
            <a:avLst/>
          </a:prstGeom>
        </p:spPr>
      </p:pic>
      <p:pic>
        <p:nvPicPr>
          <p:cNvPr id="6" name="Imagem 5">
            <a:extLst>
              <a:ext uri="{FF2B5EF4-FFF2-40B4-BE49-F238E27FC236}">
                <a16:creationId xmlns:a16="http://schemas.microsoft.com/office/drawing/2014/main" id="{B76C1ECF-4027-43DA-89CA-9889531F2732}"/>
              </a:ext>
            </a:extLst>
          </p:cNvPr>
          <p:cNvPicPr>
            <a:picLocks noChangeAspect="1"/>
          </p:cNvPicPr>
          <p:nvPr/>
        </p:nvPicPr>
        <p:blipFill>
          <a:blip r:embed="rId5"/>
          <a:stretch>
            <a:fillRect/>
          </a:stretch>
        </p:blipFill>
        <p:spPr>
          <a:xfrm>
            <a:off x="4694252" y="10929689"/>
            <a:ext cx="4897088" cy="2261262"/>
          </a:xfrm>
          <a:prstGeom prst="rect">
            <a:avLst/>
          </a:prstGeom>
        </p:spPr>
      </p:pic>
    </p:spTree>
    <p:extLst>
      <p:ext uri="{BB962C8B-B14F-4D97-AF65-F5344CB8AC3E}">
        <p14:creationId xmlns:p14="http://schemas.microsoft.com/office/powerpoint/2010/main" val="247075700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Instalando e configurando o </a:t>
            </a:r>
            <a:r>
              <a:rPr lang="pt-BR" dirty="0" err="1"/>
              <a:t>PyCharm</a:t>
            </a:r>
            <a:endParaRPr lang="pt-BR" dirty="0"/>
          </a:p>
        </p:txBody>
      </p:sp>
      <p:sp>
        <p:nvSpPr>
          <p:cNvPr id="3" name="Espaço Reservado para Conteúdo 2"/>
          <p:cNvSpPr>
            <a:spLocks noGrp="1"/>
          </p:cNvSpPr>
          <p:nvPr>
            <p:ph idx="1"/>
          </p:nvPr>
        </p:nvSpPr>
        <p:spPr/>
        <p:txBody>
          <a:bodyPr>
            <a:normAutofit/>
          </a:bodyPr>
          <a:lstStyle/>
          <a:p>
            <a:r>
              <a:rPr lang="pt-BR" dirty="0"/>
              <a:t>O </a:t>
            </a:r>
            <a:r>
              <a:rPr lang="pt-BR" b="1" dirty="0" err="1"/>
              <a:t>PyCharm</a:t>
            </a:r>
            <a:r>
              <a:rPr lang="pt-BR" dirty="0"/>
              <a:t> é um dos editores (ou </a:t>
            </a:r>
            <a:r>
              <a:rPr lang="pt-BR" dirty="0" err="1"/>
              <a:t>IDEs</a:t>
            </a:r>
            <a:r>
              <a:rPr lang="pt-BR" dirty="0"/>
              <a:t>) mais usados para a programação de aplicações em Python. Para baixar e instalar, primeiro acesse a página </a:t>
            </a:r>
            <a:r>
              <a:rPr lang="pt-BR" dirty="0">
                <a:hlinkClick r:id="rId2"/>
              </a:rPr>
              <a:t>https://www.jetbrains.com/pycharm/</a:t>
            </a:r>
            <a:r>
              <a:rPr lang="pt-BR" dirty="0"/>
              <a:t> e clique em “Download”.</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33</a:t>
            </a:fld>
            <a:endParaRPr lang="pt-BR"/>
          </a:p>
        </p:txBody>
      </p:sp>
      <p:pic>
        <p:nvPicPr>
          <p:cNvPr id="5" name="Imagem 4">
            <a:extLst>
              <a:ext uri="{FF2B5EF4-FFF2-40B4-BE49-F238E27FC236}">
                <a16:creationId xmlns:a16="http://schemas.microsoft.com/office/drawing/2014/main" id="{8DDEE757-7BD5-4775-A4EB-E3DBCF52F28B}"/>
              </a:ext>
            </a:extLst>
          </p:cNvPr>
          <p:cNvPicPr>
            <a:picLocks noChangeAspect="1"/>
          </p:cNvPicPr>
          <p:nvPr/>
        </p:nvPicPr>
        <p:blipFill>
          <a:blip r:embed="rId3"/>
          <a:stretch>
            <a:fillRect/>
          </a:stretch>
        </p:blipFill>
        <p:spPr>
          <a:xfrm>
            <a:off x="7395411" y="5384466"/>
            <a:ext cx="9593178" cy="7794456"/>
          </a:xfrm>
          <a:prstGeom prst="rect">
            <a:avLst/>
          </a:prstGeom>
        </p:spPr>
      </p:pic>
      <p:sp>
        <p:nvSpPr>
          <p:cNvPr id="6" name="Retângulo 5">
            <a:extLst>
              <a:ext uri="{FF2B5EF4-FFF2-40B4-BE49-F238E27FC236}">
                <a16:creationId xmlns:a16="http://schemas.microsoft.com/office/drawing/2014/main" id="{0E6DE434-21BA-43D4-925E-CAF5556A7A60}"/>
              </a:ext>
            </a:extLst>
          </p:cNvPr>
          <p:cNvSpPr/>
          <p:nvPr/>
        </p:nvSpPr>
        <p:spPr>
          <a:xfrm>
            <a:off x="11240528" y="10154813"/>
            <a:ext cx="1804087" cy="75650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82645724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Instalando e configurando o </a:t>
            </a:r>
            <a:r>
              <a:rPr lang="pt-BR" dirty="0" err="1"/>
              <a:t>PyCharm</a:t>
            </a:r>
            <a:endParaRPr lang="pt-BR" dirty="0"/>
          </a:p>
        </p:txBody>
      </p:sp>
      <p:sp>
        <p:nvSpPr>
          <p:cNvPr id="3" name="Espaço Reservado para Conteúdo 2"/>
          <p:cNvSpPr>
            <a:spLocks noGrp="1"/>
          </p:cNvSpPr>
          <p:nvPr>
            <p:ph idx="1"/>
          </p:nvPr>
        </p:nvSpPr>
        <p:spPr/>
        <p:txBody>
          <a:bodyPr>
            <a:normAutofit/>
          </a:bodyPr>
          <a:lstStyle/>
          <a:p>
            <a:r>
              <a:rPr lang="pt-BR" dirty="0"/>
              <a:t>Escolha o seu sistema operacional (Windows, Mac ou Linux - vamos trabalhar com Windows) e baixe a versão “Community”. O download deve começar automaticamente.</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34</a:t>
            </a:fld>
            <a:endParaRPr lang="pt-BR"/>
          </a:p>
        </p:txBody>
      </p:sp>
      <p:pic>
        <p:nvPicPr>
          <p:cNvPr id="7" name="Imagem 6">
            <a:extLst>
              <a:ext uri="{FF2B5EF4-FFF2-40B4-BE49-F238E27FC236}">
                <a16:creationId xmlns:a16="http://schemas.microsoft.com/office/drawing/2014/main" id="{53CA0C7E-571B-4045-8E67-4B0525278FAE}"/>
              </a:ext>
            </a:extLst>
          </p:cNvPr>
          <p:cNvPicPr>
            <a:picLocks noChangeAspect="1"/>
          </p:cNvPicPr>
          <p:nvPr/>
        </p:nvPicPr>
        <p:blipFill>
          <a:blip r:embed="rId2"/>
          <a:stretch>
            <a:fillRect/>
          </a:stretch>
        </p:blipFill>
        <p:spPr>
          <a:xfrm>
            <a:off x="7209863" y="5110457"/>
            <a:ext cx="9945224" cy="8080494"/>
          </a:xfrm>
          <a:prstGeom prst="rect">
            <a:avLst/>
          </a:prstGeom>
        </p:spPr>
      </p:pic>
      <p:sp>
        <p:nvSpPr>
          <p:cNvPr id="6" name="Retângulo 5">
            <a:extLst>
              <a:ext uri="{FF2B5EF4-FFF2-40B4-BE49-F238E27FC236}">
                <a16:creationId xmlns:a16="http://schemas.microsoft.com/office/drawing/2014/main" id="{0E6DE434-21BA-43D4-925E-CAF5556A7A60}"/>
              </a:ext>
            </a:extLst>
          </p:cNvPr>
          <p:cNvSpPr/>
          <p:nvPr/>
        </p:nvSpPr>
        <p:spPr>
          <a:xfrm>
            <a:off x="12352634" y="9265128"/>
            <a:ext cx="1804087" cy="75650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14646905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Instalando e configurando o </a:t>
            </a:r>
            <a:r>
              <a:rPr lang="pt-BR" dirty="0" err="1"/>
              <a:t>PyCharm</a:t>
            </a:r>
            <a:endParaRPr lang="pt-BR" dirty="0"/>
          </a:p>
        </p:txBody>
      </p:sp>
      <p:sp>
        <p:nvSpPr>
          <p:cNvPr id="3" name="Espaço Reservado para Conteúdo 2"/>
          <p:cNvSpPr>
            <a:spLocks noGrp="1"/>
          </p:cNvSpPr>
          <p:nvPr>
            <p:ph idx="1"/>
          </p:nvPr>
        </p:nvSpPr>
        <p:spPr/>
        <p:txBody>
          <a:bodyPr>
            <a:normAutofit/>
          </a:bodyPr>
          <a:lstStyle/>
          <a:p>
            <a:r>
              <a:rPr lang="pt-BR" dirty="0"/>
              <a:t>Abra o instalador do </a:t>
            </a:r>
            <a:r>
              <a:rPr lang="pt-BR" dirty="0" err="1"/>
              <a:t>PyCharm</a:t>
            </a:r>
            <a:r>
              <a:rPr lang="pt-BR" dirty="0"/>
              <a:t> e clique em “Next”;</a:t>
            </a:r>
          </a:p>
          <a:p>
            <a:r>
              <a:rPr lang="pt-BR" dirty="0"/>
              <a:t>Na tela de escolha do caminho de instalação, clique em “Next”;</a:t>
            </a:r>
          </a:p>
          <a:p>
            <a:r>
              <a:rPr lang="pt-BR" dirty="0"/>
              <a:t>Na tela seguinte, marque as opções indicadas na imagem abaixo e clique em “Next”;</a:t>
            </a:r>
          </a:p>
          <a:p>
            <a:r>
              <a:rPr lang="pt-BR" dirty="0"/>
              <a:t>Na tela seguinte, clique em “</a:t>
            </a:r>
            <a:r>
              <a:rPr lang="pt-BR" dirty="0" err="1"/>
              <a:t>Install</a:t>
            </a:r>
            <a:r>
              <a:rPr lang="pt-BR" dirty="0"/>
              <a:t>” para começar a instalação.</a:t>
            </a:r>
          </a:p>
          <a:p>
            <a:pPr marL="571500" indent="-571500">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35</a:t>
            </a:fld>
            <a:endParaRPr lang="pt-BR"/>
          </a:p>
        </p:txBody>
      </p:sp>
      <p:pic>
        <p:nvPicPr>
          <p:cNvPr id="5" name="Imagem 4">
            <a:extLst>
              <a:ext uri="{FF2B5EF4-FFF2-40B4-BE49-F238E27FC236}">
                <a16:creationId xmlns:a16="http://schemas.microsoft.com/office/drawing/2014/main" id="{8339CED2-D918-449D-A7D3-6B9CA3B3B14A}"/>
              </a:ext>
            </a:extLst>
          </p:cNvPr>
          <p:cNvPicPr>
            <a:picLocks noChangeAspect="1"/>
          </p:cNvPicPr>
          <p:nvPr/>
        </p:nvPicPr>
        <p:blipFill>
          <a:blip r:embed="rId2"/>
          <a:stretch>
            <a:fillRect/>
          </a:stretch>
        </p:blipFill>
        <p:spPr>
          <a:xfrm>
            <a:off x="8855242" y="7817018"/>
            <a:ext cx="6673516" cy="5189028"/>
          </a:xfrm>
          <a:prstGeom prst="rect">
            <a:avLst/>
          </a:prstGeom>
        </p:spPr>
      </p:pic>
    </p:spTree>
    <p:extLst>
      <p:ext uri="{BB962C8B-B14F-4D97-AF65-F5344CB8AC3E}">
        <p14:creationId xmlns:p14="http://schemas.microsoft.com/office/powerpoint/2010/main" val="29819714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4AEA650-76FF-4586-AE46-089A01368A70}"/>
              </a:ext>
            </a:extLst>
          </p:cNvPr>
          <p:cNvPicPr>
            <a:picLocks noChangeAspect="1"/>
          </p:cNvPicPr>
          <p:nvPr/>
        </p:nvPicPr>
        <p:blipFill>
          <a:blip r:embed="rId2"/>
          <a:stretch>
            <a:fillRect/>
          </a:stretch>
        </p:blipFill>
        <p:spPr>
          <a:xfrm>
            <a:off x="7563853" y="7022344"/>
            <a:ext cx="9256294" cy="5490808"/>
          </a:xfrm>
          <a:prstGeom prst="rect">
            <a:avLst/>
          </a:prstGeom>
        </p:spPr>
      </p:pic>
      <p:sp>
        <p:nvSpPr>
          <p:cNvPr id="2" name="Título 1"/>
          <p:cNvSpPr>
            <a:spLocks noGrp="1"/>
          </p:cNvSpPr>
          <p:nvPr>
            <p:ph type="title"/>
          </p:nvPr>
        </p:nvSpPr>
        <p:spPr/>
        <p:txBody>
          <a:bodyPr>
            <a:normAutofit/>
          </a:bodyPr>
          <a:lstStyle/>
          <a:p>
            <a:r>
              <a:rPr lang="pt-BR" dirty="0"/>
              <a:t>Instalando e configurando o </a:t>
            </a:r>
            <a:r>
              <a:rPr lang="pt-BR" dirty="0" err="1"/>
              <a:t>VSCode</a:t>
            </a:r>
            <a:endParaRPr lang="pt-BR" dirty="0"/>
          </a:p>
        </p:txBody>
      </p:sp>
      <p:sp>
        <p:nvSpPr>
          <p:cNvPr id="3" name="Espaço Reservado para Conteúdo 2"/>
          <p:cNvSpPr>
            <a:spLocks noGrp="1"/>
          </p:cNvSpPr>
          <p:nvPr>
            <p:ph idx="1"/>
          </p:nvPr>
        </p:nvSpPr>
        <p:spPr/>
        <p:txBody>
          <a:bodyPr>
            <a:normAutofit/>
          </a:bodyPr>
          <a:lstStyle/>
          <a:p>
            <a:r>
              <a:rPr lang="pt-BR" dirty="0"/>
              <a:t>O </a:t>
            </a:r>
            <a:r>
              <a:rPr lang="pt-BR" b="1" dirty="0" err="1"/>
              <a:t>VSCode</a:t>
            </a:r>
            <a:r>
              <a:rPr lang="pt-BR" dirty="0"/>
              <a:t> é um dos </a:t>
            </a:r>
            <a:r>
              <a:rPr lang="pt-BR" dirty="0" err="1"/>
              <a:t>IDEs</a:t>
            </a:r>
            <a:r>
              <a:rPr lang="pt-BR" dirty="0"/>
              <a:t> recentes mais famosos para basicamente qualquer linguagem de programação. Possui inúmeras extensões que facilitam e customizam o editor para a necessidade de cada programador. Para baixar e instalar, primeiro acesse a página </a:t>
            </a:r>
            <a:r>
              <a:rPr lang="pt-BR" dirty="0">
                <a:hlinkClick r:id="rId3"/>
              </a:rPr>
              <a:t>https://code.visualstudio.com/</a:t>
            </a:r>
            <a:r>
              <a:rPr lang="pt-BR" dirty="0"/>
              <a:t> e clique em “Download for Windows”. Clicando na seta à direita existem opções para MAC e Linux.</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36</a:t>
            </a:fld>
            <a:endParaRPr lang="pt-BR"/>
          </a:p>
        </p:txBody>
      </p:sp>
      <p:sp>
        <p:nvSpPr>
          <p:cNvPr id="6" name="Retângulo 5">
            <a:extLst>
              <a:ext uri="{FF2B5EF4-FFF2-40B4-BE49-F238E27FC236}">
                <a16:creationId xmlns:a16="http://schemas.microsoft.com/office/drawing/2014/main" id="{0E6DE434-21BA-43D4-925E-CAF5556A7A60}"/>
              </a:ext>
            </a:extLst>
          </p:cNvPr>
          <p:cNvSpPr/>
          <p:nvPr/>
        </p:nvSpPr>
        <p:spPr>
          <a:xfrm>
            <a:off x="7467601" y="9373136"/>
            <a:ext cx="3269556" cy="981727"/>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0608823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Instalando e configurando o </a:t>
            </a:r>
            <a:r>
              <a:rPr lang="pt-BR" dirty="0" err="1"/>
              <a:t>VSCode</a:t>
            </a:r>
            <a:endParaRPr lang="pt-BR" dirty="0"/>
          </a:p>
        </p:txBody>
      </p:sp>
      <p:sp>
        <p:nvSpPr>
          <p:cNvPr id="3" name="Espaço Reservado para Conteúdo 2"/>
          <p:cNvSpPr>
            <a:spLocks noGrp="1"/>
          </p:cNvSpPr>
          <p:nvPr>
            <p:ph idx="1"/>
          </p:nvPr>
        </p:nvSpPr>
        <p:spPr/>
        <p:txBody>
          <a:bodyPr>
            <a:normAutofit/>
          </a:bodyPr>
          <a:lstStyle/>
          <a:p>
            <a:r>
              <a:rPr lang="pt-BR" dirty="0"/>
              <a:t>Abra o instalador, e após aceitar o acordo de licença e clicar em “Próximo”, clique em “Próximo” novamente até chegar na tela “Selecionar Tarefas Adicionais”</a:t>
            </a:r>
          </a:p>
          <a:p>
            <a:r>
              <a:rPr lang="pt-BR" dirty="0"/>
              <a:t>Marque as opções abaixo e clique em “Próximo” e depois em “Instalar”</a:t>
            </a:r>
          </a:p>
          <a:p>
            <a:pPr marL="571500" indent="-571500">
              <a:buFont typeface="Arial" panose="020B0604020202020204" pitchFamily="34" charset="0"/>
              <a:buChar char="•"/>
            </a:pPr>
            <a:endParaRPr lang="pt-BR" dirty="0"/>
          </a:p>
          <a:p>
            <a:pPr marL="571500" indent="-571500">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37</a:t>
            </a:fld>
            <a:endParaRPr lang="pt-BR"/>
          </a:p>
        </p:txBody>
      </p:sp>
      <p:pic>
        <p:nvPicPr>
          <p:cNvPr id="7" name="Imagem 6">
            <a:extLst>
              <a:ext uri="{FF2B5EF4-FFF2-40B4-BE49-F238E27FC236}">
                <a16:creationId xmlns:a16="http://schemas.microsoft.com/office/drawing/2014/main" id="{E58BD21E-02E3-4A2E-B293-B2B6A8C43711}"/>
              </a:ext>
            </a:extLst>
          </p:cNvPr>
          <p:cNvPicPr>
            <a:picLocks noChangeAspect="1"/>
          </p:cNvPicPr>
          <p:nvPr/>
        </p:nvPicPr>
        <p:blipFill>
          <a:blip r:embed="rId2"/>
          <a:stretch>
            <a:fillRect/>
          </a:stretch>
        </p:blipFill>
        <p:spPr>
          <a:xfrm>
            <a:off x="8887326" y="6858000"/>
            <a:ext cx="6609348" cy="5414886"/>
          </a:xfrm>
          <a:prstGeom prst="rect">
            <a:avLst/>
          </a:prstGeom>
        </p:spPr>
      </p:pic>
    </p:spTree>
    <p:extLst>
      <p:ext uri="{BB962C8B-B14F-4D97-AF65-F5344CB8AC3E}">
        <p14:creationId xmlns:p14="http://schemas.microsoft.com/office/powerpoint/2010/main" val="269769391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Utilizando o </a:t>
            </a:r>
            <a:r>
              <a:rPr lang="pt-BR" sz="11500" dirty="0" err="1"/>
              <a:t>PyCharm</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38</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67904166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Se essa é a primeira vez que abre o </a:t>
            </a:r>
            <a:r>
              <a:rPr lang="pt-BR" b="1" dirty="0" err="1">
                <a:cs typeface="Courier New" panose="02070309020205020404" pitchFamily="49" charset="0"/>
              </a:rPr>
              <a:t>PyCharm</a:t>
            </a:r>
            <a:r>
              <a:rPr lang="pt-BR" b="1" dirty="0">
                <a:cs typeface="Courier New" panose="02070309020205020404" pitchFamily="49" charset="0"/>
              </a:rPr>
              <a:t>:</a:t>
            </a:r>
            <a:endParaRPr lang="pt-BR" dirty="0">
              <a:cs typeface="Courier New" panose="02070309020205020404" pitchFamily="49" charset="0"/>
            </a:endParaRPr>
          </a:p>
          <a:p>
            <a:pPr lvl="1">
              <a:buSzPct val="100000"/>
            </a:pPr>
            <a:r>
              <a:rPr lang="pt-BR" dirty="0">
                <a:cs typeface="Courier New" panose="02070309020205020404" pitchFamily="49" charset="0"/>
              </a:rPr>
              <a:t>Garanta que você possui uma pasta com o projeto desejado (p.ex., </a:t>
            </a:r>
            <a:r>
              <a:rPr lang="pt-BR" b="1" dirty="0">
                <a:cs typeface="Courier New" panose="02070309020205020404" pitchFamily="49" charset="0"/>
              </a:rPr>
              <a:t>D:\Projetos\data-mining</a:t>
            </a:r>
            <a:r>
              <a:rPr lang="pt-BR" dirty="0">
                <a:cs typeface="Courier New" panose="02070309020205020404" pitchFamily="49" charset="0"/>
              </a:rPr>
              <a:t>);</a:t>
            </a:r>
          </a:p>
          <a:p>
            <a:pPr lvl="1">
              <a:buSzPct val="100000"/>
            </a:pPr>
            <a:r>
              <a:rPr lang="pt-BR" dirty="0">
                <a:cs typeface="Courier New" panose="02070309020205020404" pitchFamily="49" charset="0"/>
              </a:rPr>
              <a:t>Abra o </a:t>
            </a:r>
            <a:r>
              <a:rPr lang="pt-BR" dirty="0" err="1">
                <a:cs typeface="Courier New" panose="02070309020205020404" pitchFamily="49" charset="0"/>
              </a:rPr>
              <a:t>PyCharm</a:t>
            </a:r>
            <a:r>
              <a:rPr lang="pt-BR" dirty="0">
                <a:cs typeface="Courier New" panose="02070309020205020404" pitchFamily="49" charset="0"/>
              </a:rPr>
              <a:t>, e na tela inicial clique em </a:t>
            </a:r>
            <a:r>
              <a:rPr lang="pt-BR" b="1" dirty="0">
                <a:cs typeface="Courier New" panose="02070309020205020404" pitchFamily="49" charset="0"/>
              </a:rPr>
              <a:t>Open</a:t>
            </a:r>
            <a:r>
              <a:rPr lang="pt-BR" dirty="0">
                <a:cs typeface="Courier New" panose="02070309020205020404" pitchFamily="49" charset="0"/>
              </a:rPr>
              <a:t>. Selecione a pasta que você criou e clique em </a:t>
            </a:r>
            <a:r>
              <a:rPr lang="pt-BR" b="1" dirty="0">
                <a:cs typeface="Courier New" panose="02070309020205020404" pitchFamily="49" charset="0"/>
              </a:rPr>
              <a:t>Ok</a:t>
            </a:r>
            <a:r>
              <a:rPr lang="pt-BR" dirty="0">
                <a:cs typeface="Courier New" panose="02070309020205020404" pitchFamily="49"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39</a:t>
            </a:fld>
            <a:endParaRPr lang="pt-BR"/>
          </a:p>
        </p:txBody>
      </p:sp>
      <p:pic>
        <p:nvPicPr>
          <p:cNvPr id="2" name="Imagem 1">
            <a:extLst>
              <a:ext uri="{FF2B5EF4-FFF2-40B4-BE49-F238E27FC236}">
                <a16:creationId xmlns:a16="http://schemas.microsoft.com/office/drawing/2014/main" id="{D47ACC53-6943-40A1-B5E4-18FEEAE01B2E}"/>
              </a:ext>
            </a:extLst>
          </p:cNvPr>
          <p:cNvPicPr>
            <a:picLocks noChangeAspect="1"/>
          </p:cNvPicPr>
          <p:nvPr/>
        </p:nvPicPr>
        <p:blipFill>
          <a:blip r:embed="rId2"/>
          <a:stretch>
            <a:fillRect/>
          </a:stretch>
        </p:blipFill>
        <p:spPr>
          <a:xfrm>
            <a:off x="4538427" y="7147420"/>
            <a:ext cx="8287236" cy="6066556"/>
          </a:xfrm>
          <a:prstGeom prst="rect">
            <a:avLst/>
          </a:prstGeom>
        </p:spPr>
      </p:pic>
      <p:sp>
        <p:nvSpPr>
          <p:cNvPr id="3" name="Retângulo 2">
            <a:extLst>
              <a:ext uri="{FF2B5EF4-FFF2-40B4-BE49-F238E27FC236}">
                <a16:creationId xmlns:a16="http://schemas.microsoft.com/office/drawing/2014/main" id="{BE931EB6-69BB-4053-BEB1-DDD5781A94E0}"/>
              </a:ext>
            </a:extLst>
          </p:cNvPr>
          <p:cNvSpPr/>
          <p:nvPr/>
        </p:nvSpPr>
        <p:spPr>
          <a:xfrm>
            <a:off x="7438782" y="10371220"/>
            <a:ext cx="1291389" cy="625642"/>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Imagem 5">
            <a:extLst>
              <a:ext uri="{FF2B5EF4-FFF2-40B4-BE49-F238E27FC236}">
                <a16:creationId xmlns:a16="http://schemas.microsoft.com/office/drawing/2014/main" id="{C6192E93-5AE1-4D68-A9DC-0C6097B0AAE0}"/>
              </a:ext>
            </a:extLst>
          </p:cNvPr>
          <p:cNvPicPr>
            <a:picLocks noChangeAspect="1"/>
          </p:cNvPicPr>
          <p:nvPr/>
        </p:nvPicPr>
        <p:blipFill>
          <a:blip r:embed="rId3"/>
          <a:stretch>
            <a:fillRect/>
          </a:stretch>
        </p:blipFill>
        <p:spPr>
          <a:xfrm>
            <a:off x="14398882" y="6664584"/>
            <a:ext cx="5776481" cy="6549392"/>
          </a:xfrm>
          <a:prstGeom prst="rect">
            <a:avLst/>
          </a:prstGeom>
        </p:spPr>
      </p:pic>
    </p:spTree>
    <p:extLst>
      <p:ext uri="{BB962C8B-B14F-4D97-AF65-F5344CB8AC3E}">
        <p14:creationId xmlns:p14="http://schemas.microsoft.com/office/powerpoint/2010/main" val="29931894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Apresentação do curso</a:t>
            </a:r>
          </a:p>
        </p:txBody>
      </p:sp>
      <p:sp>
        <p:nvSpPr>
          <p:cNvPr id="3" name="Espaço Reservado para Conteúdo 2"/>
          <p:cNvSpPr>
            <a:spLocks noGrp="1"/>
          </p:cNvSpPr>
          <p:nvPr>
            <p:ph idx="1"/>
          </p:nvPr>
        </p:nvSpPr>
        <p:spPr/>
        <p:txBody>
          <a:bodyPr>
            <a:normAutofit/>
          </a:bodyPr>
          <a:lstStyle/>
          <a:p>
            <a:r>
              <a:rPr lang="pt-BR" dirty="0"/>
              <a:t>Contato: victor.silva@professores.ibmec.edu.br</a:t>
            </a:r>
          </a:p>
          <a:p>
            <a:r>
              <a:rPr lang="pt-BR" dirty="0"/>
              <a:t>Aulas às segundas e quartas-feiras, de 9:50 às 11:40</a:t>
            </a:r>
          </a:p>
          <a:p>
            <a:r>
              <a:rPr lang="pt-BR" dirty="0"/>
              <a:t>Grupo no </a:t>
            </a:r>
            <a:r>
              <a:rPr lang="pt-BR" dirty="0" err="1"/>
              <a:t>Whatsapp</a:t>
            </a:r>
            <a:r>
              <a:rPr lang="pt-BR" dirty="0"/>
              <a:t>: </a:t>
            </a:r>
            <a:r>
              <a:rPr lang="pt-BR" dirty="0">
                <a:hlinkClick r:id="rId2"/>
              </a:rPr>
              <a:t>https://chat.whatsapp.com/IFDRIyeZewh72bcJOFQVj2</a:t>
            </a:r>
            <a:r>
              <a:rPr lang="pt-BR" dirty="0"/>
              <a:t>  </a:t>
            </a:r>
          </a:p>
          <a:p>
            <a:r>
              <a:rPr lang="pt-BR" dirty="0"/>
              <a:t>Material no GitHub: </a:t>
            </a:r>
            <a:r>
              <a:rPr lang="pt-BR" dirty="0">
                <a:hlinkClick r:id="rId3"/>
              </a:rPr>
              <a:t>https://github.com/victor0machado/ibmec-prog</a:t>
            </a:r>
            <a:endParaRPr lang="pt-BR" dirty="0"/>
          </a:p>
        </p:txBody>
      </p:sp>
      <p:sp>
        <p:nvSpPr>
          <p:cNvPr id="5" name="Espaço Reservado para Número de Slide 4">
            <a:extLst>
              <a:ext uri="{FF2B5EF4-FFF2-40B4-BE49-F238E27FC236}">
                <a16:creationId xmlns:a16="http://schemas.microsoft.com/office/drawing/2014/main" id="{A41A86C6-43EE-475D-898C-29287247F827}"/>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a:t>
            </a:fld>
            <a:endParaRPr lang="pt-BR" dirty="0"/>
          </a:p>
        </p:txBody>
      </p:sp>
      <p:pic>
        <p:nvPicPr>
          <p:cNvPr id="6" name="Imagem 5">
            <a:extLst>
              <a:ext uri="{FF2B5EF4-FFF2-40B4-BE49-F238E27FC236}">
                <a16:creationId xmlns:a16="http://schemas.microsoft.com/office/drawing/2014/main" id="{F2FC1B28-02D3-41DE-929D-789B54D52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0900" y="8148751"/>
            <a:ext cx="5042200" cy="5042200"/>
          </a:xfrm>
          <a:prstGeom prst="rect">
            <a:avLst/>
          </a:prstGeom>
        </p:spPr>
      </p:pic>
    </p:spTree>
    <p:extLst>
      <p:ext uri="{BB962C8B-B14F-4D97-AF65-F5344CB8AC3E}">
        <p14:creationId xmlns:p14="http://schemas.microsoft.com/office/powerpoint/2010/main" val="59237633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Se você já abriu o </a:t>
            </a:r>
            <a:r>
              <a:rPr lang="pt-BR" b="1" dirty="0" err="1">
                <a:cs typeface="Courier New" panose="02070309020205020404" pitchFamily="49" charset="0"/>
              </a:rPr>
              <a:t>PyCharm</a:t>
            </a:r>
            <a:r>
              <a:rPr lang="pt-BR" b="1" dirty="0">
                <a:cs typeface="Courier New" panose="02070309020205020404" pitchFamily="49" charset="0"/>
              </a:rPr>
              <a:t> antes:</a:t>
            </a:r>
            <a:endParaRPr lang="pt-BR" dirty="0">
              <a:cs typeface="Courier New" panose="02070309020205020404" pitchFamily="49" charset="0"/>
            </a:endParaRPr>
          </a:p>
          <a:p>
            <a:pPr lvl="1">
              <a:buSzPct val="100000"/>
            </a:pPr>
            <a:r>
              <a:rPr lang="pt-BR" dirty="0">
                <a:cs typeface="Courier New" panose="02070309020205020404" pitchFamily="49" charset="0"/>
              </a:rPr>
              <a:t>Garanta que você possui uma pasta com o projeto desejado (p.ex., </a:t>
            </a:r>
            <a:r>
              <a:rPr lang="pt-BR" b="1" dirty="0">
                <a:cs typeface="Courier New" panose="02070309020205020404" pitchFamily="49" charset="0"/>
              </a:rPr>
              <a:t>C:\Projetos\data-mining</a:t>
            </a:r>
            <a:r>
              <a:rPr lang="pt-BR" dirty="0">
                <a:cs typeface="Courier New" panose="02070309020205020404" pitchFamily="49" charset="0"/>
              </a:rPr>
              <a:t>);</a:t>
            </a:r>
          </a:p>
          <a:p>
            <a:pPr lvl="1">
              <a:buSzPct val="100000"/>
            </a:pPr>
            <a:r>
              <a:rPr lang="pt-BR" dirty="0">
                <a:cs typeface="Courier New" panose="02070309020205020404" pitchFamily="49" charset="0"/>
              </a:rPr>
              <a:t>Abra o </a:t>
            </a:r>
            <a:r>
              <a:rPr lang="pt-BR" dirty="0" err="1">
                <a:cs typeface="Courier New" panose="02070309020205020404" pitchFamily="49" charset="0"/>
              </a:rPr>
              <a:t>PyCharm</a:t>
            </a:r>
            <a:r>
              <a:rPr lang="pt-BR" dirty="0">
                <a:cs typeface="Courier New" panose="02070309020205020404" pitchFamily="49" charset="0"/>
              </a:rPr>
              <a:t>, e na tela que abrir clique em </a:t>
            </a:r>
            <a:r>
              <a:rPr lang="pt-BR" b="1" dirty="0">
                <a:cs typeface="Courier New" panose="02070309020205020404" pitchFamily="49" charset="0"/>
              </a:rPr>
              <a:t>File &gt; Open</a:t>
            </a:r>
            <a:r>
              <a:rPr lang="pt-BR" dirty="0">
                <a:cs typeface="Courier New" panose="02070309020205020404" pitchFamily="49" charset="0"/>
              </a:rPr>
              <a:t>. Selecione a pasta que você criou e clique em </a:t>
            </a:r>
            <a:r>
              <a:rPr lang="pt-BR" b="1" dirty="0">
                <a:cs typeface="Courier New" panose="02070309020205020404" pitchFamily="49" charset="0"/>
              </a:rPr>
              <a:t>Ok</a:t>
            </a:r>
            <a:r>
              <a:rPr lang="pt-BR" dirty="0">
                <a:cs typeface="Courier New" panose="02070309020205020404" pitchFamily="49"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40</a:t>
            </a:fld>
            <a:endParaRPr lang="pt-BR"/>
          </a:p>
        </p:txBody>
      </p:sp>
      <p:pic>
        <p:nvPicPr>
          <p:cNvPr id="6" name="Imagem 5">
            <a:extLst>
              <a:ext uri="{FF2B5EF4-FFF2-40B4-BE49-F238E27FC236}">
                <a16:creationId xmlns:a16="http://schemas.microsoft.com/office/drawing/2014/main" id="{E3F14E70-6B2B-4776-889E-342DDC5A2834}"/>
              </a:ext>
            </a:extLst>
          </p:cNvPr>
          <p:cNvPicPr>
            <a:picLocks noChangeAspect="1"/>
          </p:cNvPicPr>
          <p:nvPr/>
        </p:nvPicPr>
        <p:blipFill>
          <a:blip r:embed="rId2"/>
          <a:stretch>
            <a:fillRect/>
          </a:stretch>
        </p:blipFill>
        <p:spPr>
          <a:xfrm>
            <a:off x="9659416" y="8028175"/>
            <a:ext cx="6441756" cy="5233927"/>
          </a:xfrm>
          <a:prstGeom prst="rect">
            <a:avLst/>
          </a:prstGeom>
        </p:spPr>
      </p:pic>
      <p:sp>
        <p:nvSpPr>
          <p:cNvPr id="3" name="Retângulo 2">
            <a:extLst>
              <a:ext uri="{FF2B5EF4-FFF2-40B4-BE49-F238E27FC236}">
                <a16:creationId xmlns:a16="http://schemas.microsoft.com/office/drawing/2014/main" id="{BE931EB6-69BB-4053-BEB1-DDD5781A94E0}"/>
              </a:ext>
            </a:extLst>
          </p:cNvPr>
          <p:cNvSpPr/>
          <p:nvPr/>
        </p:nvSpPr>
        <p:spPr>
          <a:xfrm>
            <a:off x="9635353" y="7980049"/>
            <a:ext cx="2399146" cy="230835"/>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Imagem 7">
            <a:extLst>
              <a:ext uri="{FF2B5EF4-FFF2-40B4-BE49-F238E27FC236}">
                <a16:creationId xmlns:a16="http://schemas.microsoft.com/office/drawing/2014/main" id="{B34A5DDE-A5A3-45FC-B5C2-1E0CD66F7593}"/>
              </a:ext>
            </a:extLst>
          </p:cNvPr>
          <p:cNvPicPr>
            <a:picLocks noChangeAspect="1"/>
          </p:cNvPicPr>
          <p:nvPr/>
        </p:nvPicPr>
        <p:blipFill>
          <a:blip r:embed="rId3"/>
          <a:stretch>
            <a:fillRect/>
          </a:stretch>
        </p:blipFill>
        <p:spPr>
          <a:xfrm>
            <a:off x="665627" y="7207554"/>
            <a:ext cx="8855159" cy="1218928"/>
          </a:xfrm>
          <a:prstGeom prst="rect">
            <a:avLst/>
          </a:prstGeom>
        </p:spPr>
      </p:pic>
      <p:sp>
        <p:nvSpPr>
          <p:cNvPr id="9" name="Retângulo 8">
            <a:extLst>
              <a:ext uri="{FF2B5EF4-FFF2-40B4-BE49-F238E27FC236}">
                <a16:creationId xmlns:a16="http://schemas.microsoft.com/office/drawing/2014/main" id="{C7149829-CCB8-4A14-AA19-0F0CD8B0A3B7}"/>
              </a:ext>
            </a:extLst>
          </p:cNvPr>
          <p:cNvSpPr/>
          <p:nvPr/>
        </p:nvSpPr>
        <p:spPr>
          <a:xfrm>
            <a:off x="1017695" y="7207554"/>
            <a:ext cx="827019" cy="495529"/>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0" name="Imagem 9">
            <a:extLst>
              <a:ext uri="{FF2B5EF4-FFF2-40B4-BE49-F238E27FC236}">
                <a16:creationId xmlns:a16="http://schemas.microsoft.com/office/drawing/2014/main" id="{B07E6E5C-80BE-4BB0-9D42-88FD868FC3C7}"/>
              </a:ext>
            </a:extLst>
          </p:cNvPr>
          <p:cNvPicPr>
            <a:picLocks noChangeAspect="1"/>
          </p:cNvPicPr>
          <p:nvPr/>
        </p:nvPicPr>
        <p:blipFill>
          <a:blip r:embed="rId4"/>
          <a:stretch>
            <a:fillRect/>
          </a:stretch>
        </p:blipFill>
        <p:spPr>
          <a:xfrm>
            <a:off x="16400697" y="6534105"/>
            <a:ext cx="5576904" cy="6323110"/>
          </a:xfrm>
          <a:prstGeom prst="rect">
            <a:avLst/>
          </a:prstGeom>
        </p:spPr>
      </p:pic>
    </p:spTree>
    <p:extLst>
      <p:ext uri="{BB962C8B-B14F-4D97-AF65-F5344CB8AC3E}">
        <p14:creationId xmlns:p14="http://schemas.microsoft.com/office/powerpoint/2010/main" val="320158508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Mudar o tema para escuro:</a:t>
            </a:r>
            <a:endParaRPr lang="pt-BR" dirty="0">
              <a:cs typeface="Courier New" panose="02070309020205020404" pitchFamily="49" charset="0"/>
            </a:endParaRP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err="1">
                <a:cs typeface="Courier New" panose="02070309020205020404" pitchFamily="49" charset="0"/>
              </a:rPr>
              <a:t>Appearance</a:t>
            </a:r>
            <a:r>
              <a:rPr lang="pt-BR" b="1" dirty="0">
                <a:cs typeface="Courier New" panose="02070309020205020404" pitchFamily="49" charset="0"/>
              </a:rPr>
              <a:t> &amp; </a:t>
            </a:r>
            <a:r>
              <a:rPr lang="pt-BR" b="1" dirty="0" err="1">
                <a:cs typeface="Courier New" panose="02070309020205020404" pitchFamily="49" charset="0"/>
              </a:rPr>
              <a:t>Behavior</a:t>
            </a:r>
            <a:r>
              <a:rPr lang="pt-BR" b="1" dirty="0">
                <a:cs typeface="Courier New" panose="02070309020205020404" pitchFamily="49" charset="0"/>
              </a:rPr>
              <a:t> &gt; </a:t>
            </a:r>
            <a:r>
              <a:rPr lang="pt-BR" b="1" dirty="0" err="1">
                <a:cs typeface="Courier New" panose="02070309020205020404" pitchFamily="49" charset="0"/>
              </a:rPr>
              <a:t>Appearance</a:t>
            </a:r>
            <a:r>
              <a:rPr lang="pt-BR" dirty="0">
                <a:cs typeface="Courier New" panose="02070309020205020404" pitchFamily="49" charset="0"/>
              </a:rPr>
              <a:t>. No campo </a:t>
            </a:r>
            <a:r>
              <a:rPr lang="pt-BR" b="1" dirty="0" err="1">
                <a:cs typeface="Courier New" panose="02070309020205020404" pitchFamily="49" charset="0"/>
              </a:rPr>
              <a:t>Theme</a:t>
            </a:r>
            <a:r>
              <a:rPr lang="pt-BR" dirty="0">
                <a:cs typeface="Courier New" panose="02070309020205020404" pitchFamily="49" charset="0"/>
              </a:rPr>
              <a:t>, selecione o tema desejado (minha sugestão é o </a:t>
            </a:r>
            <a:r>
              <a:rPr lang="pt-BR" b="1" dirty="0" err="1">
                <a:cs typeface="Courier New" panose="02070309020205020404" pitchFamily="49" charset="0"/>
              </a:rPr>
              <a:t>Darcula</a:t>
            </a:r>
            <a:r>
              <a:rPr lang="pt-BR" dirty="0">
                <a:cs typeface="Courier New" panose="02070309020205020404" pitchFamily="49" charset="0"/>
              </a:rPr>
              <a:t>);</a:t>
            </a:r>
          </a:p>
          <a:p>
            <a:pPr lvl="1">
              <a:buSzPct val="100000"/>
            </a:pPr>
            <a:r>
              <a:rPr lang="pt-BR" dirty="0">
                <a:cs typeface="Courier New" panose="02070309020205020404" pitchFamily="49" charset="0"/>
              </a:rPr>
              <a:t>Clique em </a:t>
            </a:r>
            <a:r>
              <a:rPr lang="pt-BR" b="1" dirty="0">
                <a:cs typeface="Courier New" panose="02070309020205020404" pitchFamily="49" charset="0"/>
              </a:rPr>
              <a:t>Ok</a:t>
            </a:r>
            <a:r>
              <a:rPr lang="pt-BR" dirty="0">
                <a:cs typeface="Courier New" panose="02070309020205020404" pitchFamily="49" charset="0"/>
              </a:rPr>
              <a:t> para fechar a tela de configurações.</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41</a:t>
            </a:fld>
            <a:endParaRPr lang="pt-BR"/>
          </a:p>
        </p:txBody>
      </p:sp>
    </p:spTree>
    <p:extLst>
      <p:ext uri="{BB962C8B-B14F-4D97-AF65-F5344CB8AC3E}">
        <p14:creationId xmlns:p14="http://schemas.microsoft.com/office/powerpoint/2010/main" val="209201243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Configurar o interpretador de Python:</a:t>
            </a: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a:cs typeface="Courier New" panose="02070309020205020404" pitchFamily="49" charset="0"/>
              </a:rPr>
              <a:t>Project: &lt;nome-do-projeto&gt; &gt; Project </a:t>
            </a:r>
            <a:r>
              <a:rPr lang="pt-BR" b="1" dirty="0" err="1">
                <a:cs typeface="Courier New" panose="02070309020205020404" pitchFamily="49" charset="0"/>
              </a:rPr>
              <a:t>Interpreter</a:t>
            </a:r>
            <a:r>
              <a:rPr lang="pt-BR" dirty="0">
                <a:cs typeface="Courier New" panose="02070309020205020404" pitchFamily="49" charset="0"/>
              </a:rPr>
              <a:t>. No campo </a:t>
            </a:r>
            <a:r>
              <a:rPr lang="pt-BR" b="1" dirty="0">
                <a:cs typeface="Courier New" panose="02070309020205020404" pitchFamily="49" charset="0"/>
              </a:rPr>
              <a:t>Project </a:t>
            </a:r>
            <a:r>
              <a:rPr lang="pt-BR" b="1" dirty="0" err="1">
                <a:cs typeface="Courier New" panose="02070309020205020404" pitchFamily="49" charset="0"/>
              </a:rPr>
              <a:t>Interpreter</a:t>
            </a:r>
            <a:r>
              <a:rPr lang="pt-BR" dirty="0">
                <a:cs typeface="Courier New" panose="02070309020205020404" pitchFamily="49" charset="0"/>
              </a:rPr>
              <a:t>, verifique se o Python informado é o instalado (no meu caso, </a:t>
            </a:r>
            <a:r>
              <a:rPr lang="pt-BR" b="1" dirty="0">
                <a:cs typeface="Courier New" panose="02070309020205020404" pitchFamily="49" charset="0"/>
              </a:rPr>
              <a:t>C:\Python\python.exe</a:t>
            </a:r>
            <a:r>
              <a:rPr lang="pt-BR" dirty="0">
                <a:cs typeface="Courier New" panose="02070309020205020404" pitchFamily="49" charset="0"/>
              </a:rPr>
              <a:t>). Caso não seja, clique na engrenagem e em </a:t>
            </a:r>
            <a:r>
              <a:rPr lang="pt-BR" b="1" dirty="0" err="1">
                <a:cs typeface="Courier New" panose="02070309020205020404" pitchFamily="49" charset="0"/>
              </a:rPr>
              <a:t>Add</a:t>
            </a:r>
            <a:r>
              <a:rPr lang="pt-BR" b="1" dirty="0">
                <a:cs typeface="Courier New" panose="02070309020205020404" pitchFamily="49" charset="0"/>
              </a:rPr>
              <a:t>...</a:t>
            </a:r>
            <a:r>
              <a:rPr lang="pt-BR" dirty="0">
                <a:cs typeface="Courier New" panose="02070309020205020404" pitchFamily="49" charset="0"/>
              </a:rPr>
              <a:t>;</a:t>
            </a:r>
          </a:p>
          <a:p>
            <a:pPr lvl="1">
              <a:buSzPct val="100000"/>
            </a:pPr>
            <a:r>
              <a:rPr lang="pt-BR" dirty="0">
                <a:cs typeface="Courier New" panose="02070309020205020404" pitchFamily="49" charset="0"/>
              </a:rPr>
              <a:t>Na nova janela, clique em </a:t>
            </a:r>
            <a:r>
              <a:rPr lang="pt-BR" b="1" dirty="0">
                <a:cs typeface="Courier New" panose="02070309020205020404" pitchFamily="49" charset="0"/>
              </a:rPr>
              <a:t>System </a:t>
            </a:r>
            <a:r>
              <a:rPr lang="pt-BR" b="1" dirty="0" err="1">
                <a:cs typeface="Courier New" panose="02070309020205020404" pitchFamily="49" charset="0"/>
              </a:rPr>
              <a:t>Interpreter</a:t>
            </a:r>
            <a:r>
              <a:rPr lang="pt-BR" dirty="0">
                <a:cs typeface="Courier New" panose="02070309020205020404" pitchFamily="49" charset="0"/>
              </a:rPr>
              <a:t>, e no campo </a:t>
            </a:r>
            <a:r>
              <a:rPr lang="pt-BR" b="1" dirty="0" err="1">
                <a:cs typeface="Courier New" panose="02070309020205020404" pitchFamily="49" charset="0"/>
              </a:rPr>
              <a:t>Interpreter</a:t>
            </a:r>
            <a:r>
              <a:rPr lang="pt-BR" dirty="0">
                <a:cs typeface="Courier New" panose="02070309020205020404" pitchFamily="49" charset="0"/>
              </a:rPr>
              <a:t> clique nos três pontos à direita para indicar o local que o seu Python está instalado. Aperte </a:t>
            </a:r>
            <a:r>
              <a:rPr lang="pt-BR" b="1" dirty="0">
                <a:cs typeface="Courier New" panose="02070309020205020404" pitchFamily="49" charset="0"/>
              </a:rPr>
              <a:t>Ok</a:t>
            </a:r>
            <a:r>
              <a:rPr lang="pt-BR" dirty="0">
                <a:cs typeface="Courier New" panose="02070309020205020404" pitchFamily="49" charset="0"/>
              </a:rPr>
              <a:t> até voltar à tela de </a:t>
            </a:r>
            <a:r>
              <a:rPr lang="pt-BR" b="1" dirty="0">
                <a:cs typeface="Courier New" panose="02070309020205020404" pitchFamily="49" charset="0"/>
              </a:rPr>
              <a:t>Settings</a:t>
            </a:r>
            <a:r>
              <a:rPr lang="pt-BR" dirty="0">
                <a:cs typeface="Courier New" panose="02070309020205020404" pitchFamily="49" charset="0"/>
              </a:rPr>
              <a:t>;</a:t>
            </a:r>
          </a:p>
          <a:p>
            <a:pPr lvl="1">
              <a:buSzPct val="100000"/>
            </a:pPr>
            <a:endParaRPr lang="pt-BR" dirty="0">
              <a:cs typeface="Courier New" panose="02070309020205020404" pitchFamily="49" charset="0"/>
            </a:endParaRPr>
          </a:p>
          <a:p>
            <a:pPr lvl="1">
              <a:buSzPct val="100000"/>
            </a:pPr>
            <a:r>
              <a:rPr lang="pt-BR" dirty="0">
                <a:cs typeface="Courier New" panose="02070309020205020404" pitchFamily="49" charset="0"/>
              </a:rPr>
              <a:t>Novamente no campo </a:t>
            </a:r>
            <a:r>
              <a:rPr lang="pt-BR" b="1" dirty="0">
                <a:cs typeface="Courier New" panose="02070309020205020404" pitchFamily="49" charset="0"/>
              </a:rPr>
              <a:t>Project </a:t>
            </a:r>
            <a:r>
              <a:rPr lang="pt-BR" b="1" dirty="0" err="1">
                <a:cs typeface="Courier New" panose="02070309020205020404" pitchFamily="49" charset="0"/>
              </a:rPr>
              <a:t>Interpreter</a:t>
            </a:r>
            <a:r>
              <a:rPr lang="pt-BR" dirty="0">
                <a:cs typeface="Courier New" panose="02070309020205020404" pitchFamily="49" charset="0"/>
              </a:rPr>
              <a:t>, altere o Python para refletir o que está instalado. Em seguida clique em </a:t>
            </a:r>
            <a:r>
              <a:rPr lang="pt-BR" b="1" dirty="0">
                <a:cs typeface="Courier New" panose="02070309020205020404" pitchFamily="49" charset="0"/>
              </a:rPr>
              <a:t>Ok</a:t>
            </a:r>
            <a:r>
              <a:rPr lang="pt-BR" dirty="0">
                <a:cs typeface="Courier New" panose="02070309020205020404" pitchFamily="49" charset="0"/>
              </a:rPr>
              <a:t>.</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42</a:t>
            </a:fld>
            <a:endParaRPr lang="pt-BR"/>
          </a:p>
        </p:txBody>
      </p:sp>
      <p:pic>
        <p:nvPicPr>
          <p:cNvPr id="8" name="Imagem 7">
            <a:extLst>
              <a:ext uri="{FF2B5EF4-FFF2-40B4-BE49-F238E27FC236}">
                <a16:creationId xmlns:a16="http://schemas.microsoft.com/office/drawing/2014/main" id="{2F107CDD-7CF8-4A1C-9187-86D75817F91E}"/>
              </a:ext>
            </a:extLst>
          </p:cNvPr>
          <p:cNvPicPr>
            <a:picLocks noChangeAspect="1"/>
          </p:cNvPicPr>
          <p:nvPr/>
        </p:nvPicPr>
        <p:blipFill>
          <a:blip r:embed="rId2"/>
          <a:stretch>
            <a:fillRect/>
          </a:stretch>
        </p:blipFill>
        <p:spPr>
          <a:xfrm>
            <a:off x="12414831" y="3539261"/>
            <a:ext cx="9263523" cy="816169"/>
          </a:xfrm>
          <a:prstGeom prst="rect">
            <a:avLst/>
          </a:prstGeom>
        </p:spPr>
      </p:pic>
      <p:pic>
        <p:nvPicPr>
          <p:cNvPr id="9" name="Imagem 8">
            <a:extLst>
              <a:ext uri="{FF2B5EF4-FFF2-40B4-BE49-F238E27FC236}">
                <a16:creationId xmlns:a16="http://schemas.microsoft.com/office/drawing/2014/main" id="{884A3213-AE5D-4F18-82C5-8F9CE7AEF08F}"/>
              </a:ext>
            </a:extLst>
          </p:cNvPr>
          <p:cNvPicPr>
            <a:picLocks noChangeAspect="1"/>
          </p:cNvPicPr>
          <p:nvPr/>
        </p:nvPicPr>
        <p:blipFill>
          <a:blip r:embed="rId3"/>
          <a:stretch>
            <a:fillRect/>
          </a:stretch>
        </p:blipFill>
        <p:spPr>
          <a:xfrm>
            <a:off x="21678354" y="3539261"/>
            <a:ext cx="1962696" cy="1308464"/>
          </a:xfrm>
          <a:prstGeom prst="rect">
            <a:avLst/>
          </a:prstGeom>
        </p:spPr>
      </p:pic>
      <p:pic>
        <p:nvPicPr>
          <p:cNvPr id="10" name="Imagem 9">
            <a:extLst>
              <a:ext uri="{FF2B5EF4-FFF2-40B4-BE49-F238E27FC236}">
                <a16:creationId xmlns:a16="http://schemas.microsoft.com/office/drawing/2014/main" id="{4CB53EA5-5C22-4A60-AAAC-3298CCAB4A7D}"/>
              </a:ext>
            </a:extLst>
          </p:cNvPr>
          <p:cNvPicPr>
            <a:picLocks noChangeAspect="1"/>
          </p:cNvPicPr>
          <p:nvPr/>
        </p:nvPicPr>
        <p:blipFill>
          <a:blip r:embed="rId4"/>
          <a:stretch>
            <a:fillRect/>
          </a:stretch>
        </p:blipFill>
        <p:spPr>
          <a:xfrm>
            <a:off x="14209187" y="9944482"/>
            <a:ext cx="7032550" cy="949734"/>
          </a:xfrm>
          <a:prstGeom prst="rect">
            <a:avLst/>
          </a:prstGeom>
        </p:spPr>
      </p:pic>
    </p:spTree>
    <p:extLst>
      <p:ext uri="{BB962C8B-B14F-4D97-AF65-F5344CB8AC3E}">
        <p14:creationId xmlns:p14="http://schemas.microsoft.com/office/powerpoint/2010/main" val="235426471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Desativar inspeção ortográfica:</a:t>
            </a: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a:cs typeface="Courier New" panose="02070309020205020404" pitchFamily="49" charset="0"/>
              </a:rPr>
              <a:t>Editor &gt; </a:t>
            </a:r>
            <a:r>
              <a:rPr lang="pt-BR" b="1" dirty="0" err="1">
                <a:cs typeface="Courier New" panose="02070309020205020404" pitchFamily="49" charset="0"/>
              </a:rPr>
              <a:t>Spelling</a:t>
            </a:r>
            <a:r>
              <a:rPr lang="pt-BR" dirty="0">
                <a:cs typeface="Courier New" panose="02070309020205020404" pitchFamily="49" charset="0"/>
              </a:rPr>
              <a:t>. No campo </a:t>
            </a:r>
            <a:r>
              <a:rPr lang="pt-BR" b="1" dirty="0" err="1">
                <a:cs typeface="Courier New" panose="02070309020205020404" pitchFamily="49" charset="0"/>
              </a:rPr>
              <a:t>Bundled</a:t>
            </a:r>
            <a:r>
              <a:rPr lang="pt-BR" b="1" dirty="0">
                <a:cs typeface="Courier New" panose="02070309020205020404" pitchFamily="49" charset="0"/>
              </a:rPr>
              <a:t> </a:t>
            </a:r>
            <a:r>
              <a:rPr lang="pt-BR" b="1" dirty="0" err="1">
                <a:cs typeface="Courier New" panose="02070309020205020404" pitchFamily="49" charset="0"/>
              </a:rPr>
              <a:t>dictionaries</a:t>
            </a:r>
            <a:r>
              <a:rPr lang="pt-BR" dirty="0">
                <a:cs typeface="Courier New" panose="02070309020205020404" pitchFamily="49" charset="0"/>
              </a:rPr>
              <a:t>, desmarque todas as opções;</a:t>
            </a:r>
          </a:p>
          <a:p>
            <a:pPr lvl="1">
              <a:buSzPct val="100000"/>
            </a:pPr>
            <a:r>
              <a:rPr lang="pt-BR" dirty="0">
                <a:cs typeface="Courier New" panose="02070309020205020404" pitchFamily="49" charset="0"/>
              </a:rPr>
              <a:t>Clique em </a:t>
            </a:r>
            <a:r>
              <a:rPr lang="pt-BR" b="1" dirty="0">
                <a:cs typeface="Courier New" panose="02070309020205020404" pitchFamily="49" charset="0"/>
              </a:rPr>
              <a:t>Ok</a:t>
            </a:r>
            <a:r>
              <a:rPr lang="pt-BR" dirty="0">
                <a:cs typeface="Courier New" panose="02070309020205020404" pitchFamily="49" charset="0"/>
              </a:rPr>
              <a:t> para sair das configurações.</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43</a:t>
            </a:fld>
            <a:endParaRPr lang="pt-BR"/>
          </a:p>
        </p:txBody>
      </p:sp>
      <p:pic>
        <p:nvPicPr>
          <p:cNvPr id="2" name="Imagem 1">
            <a:extLst>
              <a:ext uri="{FF2B5EF4-FFF2-40B4-BE49-F238E27FC236}">
                <a16:creationId xmlns:a16="http://schemas.microsoft.com/office/drawing/2014/main" id="{DF76965B-1CDA-4290-8E87-7F4F19AD82F0}"/>
              </a:ext>
            </a:extLst>
          </p:cNvPr>
          <p:cNvPicPr>
            <a:picLocks noChangeAspect="1"/>
          </p:cNvPicPr>
          <p:nvPr/>
        </p:nvPicPr>
        <p:blipFill>
          <a:blip r:embed="rId2"/>
          <a:stretch>
            <a:fillRect/>
          </a:stretch>
        </p:blipFill>
        <p:spPr>
          <a:xfrm>
            <a:off x="5429650" y="7555221"/>
            <a:ext cx="13524700" cy="5405200"/>
          </a:xfrm>
          <a:prstGeom prst="rect">
            <a:avLst/>
          </a:prstGeom>
        </p:spPr>
      </p:pic>
    </p:spTree>
    <p:extLst>
      <p:ext uri="{BB962C8B-B14F-4D97-AF65-F5344CB8AC3E}">
        <p14:creationId xmlns:p14="http://schemas.microsoft.com/office/powerpoint/2010/main" val="363487755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Desmarcar esquema de cores para </a:t>
            </a:r>
            <a:r>
              <a:rPr lang="pt-BR" b="1" i="1" dirty="0" err="1">
                <a:cs typeface="Courier New" panose="02070309020205020404" pitchFamily="49" charset="0"/>
              </a:rPr>
              <a:t>typos</a:t>
            </a:r>
            <a:r>
              <a:rPr lang="pt-BR" b="1" dirty="0">
                <a:cs typeface="Courier New" panose="02070309020205020404" pitchFamily="49" charset="0"/>
              </a:rPr>
              <a:t>:</a:t>
            </a: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a:cs typeface="Courier New" panose="02070309020205020404" pitchFamily="49" charset="0"/>
              </a:rPr>
              <a:t>Editor &gt; Color </a:t>
            </a:r>
            <a:r>
              <a:rPr lang="pt-BR" b="1" dirty="0" err="1">
                <a:cs typeface="Courier New" panose="02070309020205020404" pitchFamily="49" charset="0"/>
              </a:rPr>
              <a:t>Scheme</a:t>
            </a:r>
            <a:r>
              <a:rPr lang="pt-BR" b="1" dirty="0">
                <a:cs typeface="Courier New" panose="02070309020205020404" pitchFamily="49" charset="0"/>
              </a:rPr>
              <a:t> &gt; General</a:t>
            </a:r>
            <a:r>
              <a:rPr lang="pt-BR" dirty="0">
                <a:cs typeface="Courier New" panose="02070309020205020404" pitchFamily="49" charset="0"/>
              </a:rPr>
              <a:t>. No campo </a:t>
            </a:r>
            <a:r>
              <a:rPr lang="pt-BR" b="1" dirty="0" err="1">
                <a:cs typeface="Courier New" panose="02070309020205020404" pitchFamily="49" charset="0"/>
              </a:rPr>
              <a:t>Errors</a:t>
            </a:r>
            <a:r>
              <a:rPr lang="pt-BR" b="1" dirty="0">
                <a:cs typeface="Courier New" panose="02070309020205020404" pitchFamily="49" charset="0"/>
              </a:rPr>
              <a:t> </a:t>
            </a:r>
            <a:r>
              <a:rPr lang="pt-BR" b="1" dirty="0" err="1">
                <a:cs typeface="Courier New" panose="02070309020205020404" pitchFamily="49" charset="0"/>
              </a:rPr>
              <a:t>and</a:t>
            </a:r>
            <a:r>
              <a:rPr lang="pt-BR" b="1" dirty="0">
                <a:cs typeface="Courier New" panose="02070309020205020404" pitchFamily="49" charset="0"/>
              </a:rPr>
              <a:t> </a:t>
            </a:r>
            <a:r>
              <a:rPr lang="pt-BR" b="1" dirty="0" err="1">
                <a:cs typeface="Courier New" panose="02070309020205020404" pitchFamily="49" charset="0"/>
              </a:rPr>
              <a:t>Warnings</a:t>
            </a:r>
            <a:r>
              <a:rPr lang="pt-BR" b="1" dirty="0">
                <a:cs typeface="Courier New" panose="02070309020205020404" pitchFamily="49" charset="0"/>
              </a:rPr>
              <a:t> &gt; </a:t>
            </a:r>
            <a:r>
              <a:rPr lang="pt-BR" b="1" dirty="0" err="1">
                <a:cs typeface="Courier New" panose="02070309020205020404" pitchFamily="49" charset="0"/>
              </a:rPr>
              <a:t>Typo</a:t>
            </a:r>
            <a:r>
              <a:rPr lang="pt-BR" dirty="0">
                <a:cs typeface="Courier New" panose="02070309020205020404" pitchFamily="49" charset="0"/>
              </a:rPr>
              <a:t>, desmarque a opção </a:t>
            </a:r>
            <a:r>
              <a:rPr lang="pt-BR" b="1" dirty="0" err="1">
                <a:cs typeface="Courier New" panose="02070309020205020404" pitchFamily="49" charset="0"/>
              </a:rPr>
              <a:t>Effects</a:t>
            </a:r>
            <a:r>
              <a:rPr lang="pt-BR" dirty="0">
                <a:cs typeface="Courier New" panose="02070309020205020404" pitchFamily="49" charset="0"/>
              </a:rPr>
              <a:t>;</a:t>
            </a:r>
          </a:p>
          <a:p>
            <a:pPr lvl="1">
              <a:buSzPct val="100000"/>
            </a:pPr>
            <a:r>
              <a:rPr lang="pt-BR" dirty="0">
                <a:cs typeface="Courier New" panose="02070309020205020404" pitchFamily="49" charset="0"/>
              </a:rPr>
              <a:t>Clique em </a:t>
            </a:r>
            <a:r>
              <a:rPr lang="pt-BR" b="1" dirty="0">
                <a:cs typeface="Courier New" panose="02070309020205020404" pitchFamily="49" charset="0"/>
              </a:rPr>
              <a:t>Ok</a:t>
            </a:r>
            <a:r>
              <a:rPr lang="pt-BR" dirty="0">
                <a:cs typeface="Courier New" panose="02070309020205020404" pitchFamily="49" charset="0"/>
              </a:rPr>
              <a:t> para sair das configurações.</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44</a:t>
            </a:fld>
            <a:endParaRPr lang="pt-BR"/>
          </a:p>
        </p:txBody>
      </p:sp>
      <p:pic>
        <p:nvPicPr>
          <p:cNvPr id="3" name="Imagem 2">
            <a:extLst>
              <a:ext uri="{FF2B5EF4-FFF2-40B4-BE49-F238E27FC236}">
                <a16:creationId xmlns:a16="http://schemas.microsoft.com/office/drawing/2014/main" id="{6BA7295B-8755-4877-B433-A0D43C25863F}"/>
              </a:ext>
            </a:extLst>
          </p:cNvPr>
          <p:cNvPicPr>
            <a:picLocks noChangeAspect="1"/>
          </p:cNvPicPr>
          <p:nvPr/>
        </p:nvPicPr>
        <p:blipFill>
          <a:blip r:embed="rId2"/>
          <a:stretch>
            <a:fillRect/>
          </a:stretch>
        </p:blipFill>
        <p:spPr>
          <a:xfrm>
            <a:off x="9456822" y="7692329"/>
            <a:ext cx="5470356" cy="5268092"/>
          </a:xfrm>
          <a:prstGeom prst="rect">
            <a:avLst/>
          </a:prstGeom>
        </p:spPr>
      </p:pic>
      <p:sp>
        <p:nvSpPr>
          <p:cNvPr id="8" name="Retângulo 7">
            <a:extLst>
              <a:ext uri="{FF2B5EF4-FFF2-40B4-BE49-F238E27FC236}">
                <a16:creationId xmlns:a16="http://schemas.microsoft.com/office/drawing/2014/main" id="{15193607-E4D1-46DE-B4E1-C67D7D28B801}"/>
              </a:ext>
            </a:extLst>
          </p:cNvPr>
          <p:cNvSpPr/>
          <p:nvPr/>
        </p:nvSpPr>
        <p:spPr>
          <a:xfrm>
            <a:off x="12635225" y="8985356"/>
            <a:ext cx="2340079" cy="495529"/>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4735747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Ajustar os destaques de inspeções:</a:t>
            </a: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a:cs typeface="Courier New" panose="02070309020205020404" pitchFamily="49" charset="0"/>
              </a:rPr>
              <a:t>Editor &gt; </a:t>
            </a:r>
            <a:r>
              <a:rPr lang="pt-BR" b="1" dirty="0" err="1">
                <a:cs typeface="Courier New" panose="02070309020205020404" pitchFamily="49" charset="0"/>
              </a:rPr>
              <a:t>Inspections</a:t>
            </a:r>
            <a:r>
              <a:rPr lang="pt-BR" dirty="0">
                <a:cs typeface="Courier New" panose="02070309020205020404" pitchFamily="49" charset="0"/>
              </a:rPr>
              <a:t>. Desmarque o campo </a:t>
            </a:r>
            <a:r>
              <a:rPr lang="pt-BR" b="1" dirty="0" err="1">
                <a:cs typeface="Courier New" panose="02070309020205020404" pitchFamily="49" charset="0"/>
              </a:rPr>
              <a:t>Spelling</a:t>
            </a:r>
            <a:r>
              <a:rPr lang="pt-BR" dirty="0">
                <a:cs typeface="Courier New" panose="02070309020205020404" pitchFamily="49" charset="0"/>
              </a:rPr>
              <a:t>;</a:t>
            </a:r>
          </a:p>
          <a:p>
            <a:pPr lvl="1">
              <a:buSzPct val="100000"/>
            </a:pPr>
            <a:r>
              <a:rPr lang="pt-BR" dirty="0">
                <a:cs typeface="Courier New" panose="02070309020205020404" pitchFamily="49" charset="0"/>
              </a:rPr>
              <a:t>Na seção </a:t>
            </a:r>
            <a:r>
              <a:rPr lang="pt-BR" b="1" dirty="0">
                <a:cs typeface="Courier New" panose="02070309020205020404" pitchFamily="49" charset="0"/>
              </a:rPr>
              <a:t>Python</a:t>
            </a:r>
            <a:r>
              <a:rPr lang="pt-BR" dirty="0">
                <a:cs typeface="Courier New" panose="02070309020205020404" pitchFamily="49" charset="0"/>
              </a:rPr>
              <a:t>, recomendo </a:t>
            </a:r>
            <a:r>
              <a:rPr lang="pt-BR" i="1" dirty="0">
                <a:cs typeface="Courier New" panose="02070309020205020404" pitchFamily="49" charset="0"/>
              </a:rPr>
              <a:t>desmarcar</a:t>
            </a:r>
            <a:r>
              <a:rPr lang="pt-BR" dirty="0">
                <a:cs typeface="Courier New" panose="02070309020205020404" pitchFamily="49" charset="0"/>
              </a:rPr>
              <a:t> </a:t>
            </a:r>
            <a:r>
              <a:rPr lang="pt-BR" dirty="0" err="1">
                <a:cs typeface="Courier New" panose="02070309020205020404" pitchFamily="49" charset="0"/>
              </a:rPr>
              <a:t>algu</a:t>
            </a:r>
            <a:r>
              <a:rPr lang="pt-BR" dirty="0">
                <a:cs typeface="Courier New" panose="02070309020205020404" pitchFamily="49" charset="0"/>
              </a:rPr>
              <a:t>-</a:t>
            </a:r>
            <a:br>
              <a:rPr lang="pt-BR" dirty="0">
                <a:cs typeface="Courier New" panose="02070309020205020404" pitchFamily="49" charset="0"/>
              </a:rPr>
            </a:br>
            <a:r>
              <a:rPr lang="pt-BR" dirty="0">
                <a:cs typeface="Courier New" panose="02070309020205020404" pitchFamily="49" charset="0"/>
              </a:rPr>
              <a:t>mas opções para simplificar o aprendizado:</a:t>
            </a:r>
          </a:p>
          <a:p>
            <a:pPr marL="1906588" lvl="2" indent="-571500">
              <a:buSzPct val="100000"/>
            </a:pPr>
            <a:r>
              <a:rPr lang="pt-BR" i="1" dirty="0" err="1">
                <a:cs typeface="Courier New" panose="02070309020205020404" pitchFamily="49" charset="0"/>
              </a:rPr>
              <a:t>Boolean</a:t>
            </a:r>
            <a:r>
              <a:rPr lang="pt-BR" i="1" dirty="0">
                <a:cs typeface="Courier New" panose="02070309020205020404" pitchFamily="49" charset="0"/>
              </a:rPr>
              <a:t> </a:t>
            </a:r>
            <a:r>
              <a:rPr lang="pt-BR" i="1" dirty="0" err="1">
                <a:cs typeface="Courier New" panose="02070309020205020404" pitchFamily="49" charset="0"/>
              </a:rPr>
              <a:t>variable</a:t>
            </a:r>
            <a:r>
              <a:rPr lang="pt-BR" i="1" dirty="0">
                <a:cs typeface="Courier New" panose="02070309020205020404" pitchFamily="49" charset="0"/>
              </a:rPr>
              <a:t> </a:t>
            </a:r>
            <a:r>
              <a:rPr lang="pt-BR" i="1" dirty="0" err="1">
                <a:cs typeface="Courier New" panose="02070309020205020404" pitchFamily="49" charset="0"/>
              </a:rPr>
              <a:t>check</a:t>
            </a:r>
            <a:r>
              <a:rPr lang="pt-BR" i="1" dirty="0">
                <a:cs typeface="Courier New" panose="02070309020205020404" pitchFamily="49" charset="0"/>
              </a:rPr>
              <a:t> </a:t>
            </a:r>
            <a:r>
              <a:rPr lang="pt-BR" i="1" dirty="0" err="1">
                <a:cs typeface="Courier New" panose="02070309020205020404" pitchFamily="49" charset="0"/>
              </a:rPr>
              <a:t>can</a:t>
            </a:r>
            <a:r>
              <a:rPr lang="pt-BR" i="1" dirty="0">
                <a:cs typeface="Courier New" panose="02070309020205020404" pitchFamily="49" charset="0"/>
              </a:rPr>
              <a:t> </a:t>
            </a:r>
            <a:r>
              <a:rPr lang="pt-BR" i="1" dirty="0" err="1">
                <a:cs typeface="Courier New" panose="02070309020205020404" pitchFamily="49" charset="0"/>
              </a:rPr>
              <a:t>be</a:t>
            </a:r>
            <a:r>
              <a:rPr lang="pt-BR" i="1" dirty="0">
                <a:cs typeface="Courier New" panose="02070309020205020404" pitchFamily="49" charset="0"/>
              </a:rPr>
              <a:t> </a:t>
            </a:r>
            <a:r>
              <a:rPr lang="pt-BR" i="1" dirty="0" err="1">
                <a:cs typeface="Courier New" panose="02070309020205020404" pitchFamily="49" charset="0"/>
              </a:rPr>
              <a:t>simplified</a:t>
            </a:r>
            <a:r>
              <a:rPr lang="pt-BR" i="1" dirty="0">
                <a:cs typeface="Courier New" panose="02070309020205020404" pitchFamily="49" charset="0"/>
              </a:rPr>
              <a:t>;</a:t>
            </a:r>
          </a:p>
          <a:p>
            <a:pPr marL="1906588" lvl="2" indent="-571500">
              <a:buSzPct val="100000"/>
            </a:pPr>
            <a:r>
              <a:rPr lang="pt-BR" i="1" dirty="0" err="1">
                <a:cs typeface="Courier New" panose="02070309020205020404" pitchFamily="49" charset="0"/>
              </a:rPr>
              <a:t>Chained</a:t>
            </a:r>
            <a:r>
              <a:rPr lang="pt-BR" i="1" dirty="0">
                <a:cs typeface="Courier New" panose="02070309020205020404" pitchFamily="49" charset="0"/>
              </a:rPr>
              <a:t> </a:t>
            </a:r>
            <a:r>
              <a:rPr lang="pt-BR" i="1" dirty="0" err="1">
                <a:cs typeface="Courier New" panose="02070309020205020404" pitchFamily="49" charset="0"/>
              </a:rPr>
              <a:t>comparisons</a:t>
            </a:r>
            <a:r>
              <a:rPr lang="pt-BR" i="1" dirty="0">
                <a:cs typeface="Courier New" panose="02070309020205020404" pitchFamily="49" charset="0"/>
              </a:rPr>
              <a:t> </a:t>
            </a:r>
            <a:r>
              <a:rPr lang="pt-BR" i="1" dirty="0" err="1">
                <a:cs typeface="Courier New" panose="02070309020205020404" pitchFamily="49" charset="0"/>
              </a:rPr>
              <a:t>can</a:t>
            </a:r>
            <a:r>
              <a:rPr lang="pt-BR" i="1" dirty="0">
                <a:cs typeface="Courier New" panose="02070309020205020404" pitchFamily="49" charset="0"/>
              </a:rPr>
              <a:t> </a:t>
            </a:r>
            <a:r>
              <a:rPr lang="pt-BR" i="1" dirty="0" err="1">
                <a:cs typeface="Courier New" panose="02070309020205020404" pitchFamily="49" charset="0"/>
              </a:rPr>
              <a:t>be</a:t>
            </a:r>
            <a:r>
              <a:rPr lang="pt-BR" i="1" dirty="0">
                <a:cs typeface="Courier New" panose="02070309020205020404" pitchFamily="49" charset="0"/>
              </a:rPr>
              <a:t> </a:t>
            </a:r>
            <a:r>
              <a:rPr lang="pt-BR" i="1" dirty="0" err="1">
                <a:cs typeface="Courier New" panose="02070309020205020404" pitchFamily="49" charset="0"/>
              </a:rPr>
              <a:t>simplified</a:t>
            </a:r>
            <a:r>
              <a:rPr lang="pt-BR" i="1" dirty="0">
                <a:cs typeface="Courier New" panose="02070309020205020404" pitchFamily="49" charset="0"/>
              </a:rPr>
              <a:t>;</a:t>
            </a:r>
          </a:p>
          <a:p>
            <a:pPr marL="1906588" lvl="2" indent="-571500">
              <a:buSzPct val="100000"/>
            </a:pPr>
            <a:r>
              <a:rPr lang="pt-BR" i="1" dirty="0" err="1">
                <a:cs typeface="Courier New" panose="02070309020205020404" pitchFamily="49" charset="0"/>
              </a:rPr>
              <a:t>Comparison</a:t>
            </a:r>
            <a:r>
              <a:rPr lang="pt-BR" i="1" dirty="0">
                <a:cs typeface="Courier New" panose="02070309020205020404" pitchFamily="49" charset="0"/>
              </a:rPr>
              <a:t> </a:t>
            </a:r>
            <a:r>
              <a:rPr lang="pt-BR" i="1" dirty="0" err="1">
                <a:cs typeface="Courier New" panose="02070309020205020404" pitchFamily="49" charset="0"/>
              </a:rPr>
              <a:t>with</a:t>
            </a:r>
            <a:r>
              <a:rPr lang="pt-BR" i="1" dirty="0">
                <a:cs typeface="Courier New" panose="02070309020205020404" pitchFamily="49" charset="0"/>
              </a:rPr>
              <a:t> </a:t>
            </a:r>
            <a:r>
              <a:rPr lang="pt-BR" i="1" dirty="0" err="1">
                <a:cs typeface="Courier New" panose="02070309020205020404" pitchFamily="49" charset="0"/>
              </a:rPr>
              <a:t>None</a:t>
            </a:r>
            <a:r>
              <a:rPr lang="pt-BR" i="1" dirty="0">
                <a:cs typeface="Courier New" panose="02070309020205020404" pitchFamily="49" charset="0"/>
              </a:rPr>
              <a:t> </a:t>
            </a:r>
            <a:r>
              <a:rPr lang="pt-BR" i="1" dirty="0" err="1">
                <a:cs typeface="Courier New" panose="02070309020205020404" pitchFamily="49" charset="0"/>
              </a:rPr>
              <a:t>performed</a:t>
            </a:r>
            <a:r>
              <a:rPr lang="pt-BR" i="1" dirty="0">
                <a:cs typeface="Courier New" panose="02070309020205020404" pitchFamily="49" charset="0"/>
              </a:rPr>
              <a:t> </a:t>
            </a:r>
            <a:r>
              <a:rPr lang="pt-BR" i="1" dirty="0" err="1">
                <a:cs typeface="Courier New" panose="02070309020205020404" pitchFamily="49" charset="0"/>
              </a:rPr>
              <a:t>with</a:t>
            </a:r>
            <a:r>
              <a:rPr lang="pt-BR" i="1" dirty="0">
                <a:cs typeface="Courier New" panose="02070309020205020404" pitchFamily="49" charset="0"/>
              </a:rPr>
              <a:t> </a:t>
            </a:r>
            <a:r>
              <a:rPr lang="pt-BR" i="1" dirty="0" err="1">
                <a:cs typeface="Courier New" panose="02070309020205020404" pitchFamily="49" charset="0"/>
              </a:rPr>
              <a:t>equality</a:t>
            </a:r>
            <a:br>
              <a:rPr lang="pt-BR" i="1" dirty="0">
                <a:cs typeface="Courier New" panose="02070309020205020404" pitchFamily="49" charset="0"/>
              </a:rPr>
            </a:br>
            <a:r>
              <a:rPr lang="pt-BR" i="1" dirty="0" err="1">
                <a:cs typeface="Courier New" panose="02070309020205020404" pitchFamily="49" charset="0"/>
              </a:rPr>
              <a:t>operators</a:t>
            </a:r>
            <a:r>
              <a:rPr lang="pt-BR" i="1" dirty="0">
                <a:cs typeface="Courier New" panose="02070309020205020404" pitchFamily="49" charset="0"/>
              </a:rPr>
              <a:t>.</a:t>
            </a:r>
          </a:p>
          <a:p>
            <a:pPr lvl="1">
              <a:buSzPct val="100000"/>
            </a:pPr>
            <a:r>
              <a:rPr lang="pt-BR" dirty="0">
                <a:cs typeface="Courier New" panose="02070309020205020404" pitchFamily="49" charset="0"/>
              </a:rPr>
              <a:t>Clique em </a:t>
            </a:r>
            <a:r>
              <a:rPr lang="pt-BR" b="1" dirty="0">
                <a:cs typeface="Courier New" panose="02070309020205020404" pitchFamily="49" charset="0"/>
              </a:rPr>
              <a:t>Ok</a:t>
            </a:r>
            <a:r>
              <a:rPr lang="pt-BR" dirty="0">
                <a:cs typeface="Courier New" panose="02070309020205020404" pitchFamily="49" charset="0"/>
              </a:rPr>
              <a:t> para sair das configurações.</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45</a:t>
            </a:fld>
            <a:endParaRPr lang="pt-BR"/>
          </a:p>
        </p:txBody>
      </p:sp>
      <p:pic>
        <p:nvPicPr>
          <p:cNvPr id="2" name="Imagem 1">
            <a:extLst>
              <a:ext uri="{FF2B5EF4-FFF2-40B4-BE49-F238E27FC236}">
                <a16:creationId xmlns:a16="http://schemas.microsoft.com/office/drawing/2014/main" id="{C158EDB3-8BC1-4C0C-9EC2-79F330650AC4}"/>
              </a:ext>
            </a:extLst>
          </p:cNvPr>
          <p:cNvPicPr>
            <a:picLocks noChangeAspect="1"/>
          </p:cNvPicPr>
          <p:nvPr/>
        </p:nvPicPr>
        <p:blipFill>
          <a:blip r:embed="rId2"/>
          <a:stretch>
            <a:fillRect/>
          </a:stretch>
        </p:blipFill>
        <p:spPr>
          <a:xfrm>
            <a:off x="14317578" y="5915310"/>
            <a:ext cx="7793480" cy="7275641"/>
          </a:xfrm>
          <a:prstGeom prst="rect">
            <a:avLst/>
          </a:prstGeom>
        </p:spPr>
      </p:pic>
    </p:spTree>
    <p:extLst>
      <p:ext uri="{BB962C8B-B14F-4D97-AF65-F5344CB8AC3E}">
        <p14:creationId xmlns:p14="http://schemas.microsoft.com/office/powerpoint/2010/main" val="398957804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Configurar uma determinada execução de código:</a:t>
            </a:r>
          </a:p>
          <a:p>
            <a:pPr lvl="1">
              <a:buSzPct val="100000"/>
            </a:pPr>
            <a:r>
              <a:rPr lang="pt-BR" sz="4000" dirty="0">
                <a:cs typeface="Courier New" panose="02070309020205020404" pitchFamily="49" charset="0"/>
              </a:rPr>
              <a:t>Garanta que as configurações do slide </a:t>
            </a:r>
            <a:r>
              <a:rPr lang="pt-BR" sz="4000" b="1" dirty="0">
                <a:cs typeface="Courier New" panose="02070309020205020404" pitchFamily="49" charset="0"/>
              </a:rPr>
              <a:t>Configurar o interpretador de Python</a:t>
            </a:r>
            <a:r>
              <a:rPr lang="pt-BR" sz="4000" dirty="0">
                <a:cs typeface="Courier New" panose="02070309020205020404" pitchFamily="49" charset="0"/>
              </a:rPr>
              <a:t> foram executadas;</a:t>
            </a:r>
          </a:p>
          <a:p>
            <a:pPr lvl="1">
              <a:buSzPct val="100000"/>
            </a:pPr>
            <a:r>
              <a:rPr lang="pt-BR" sz="4000" dirty="0">
                <a:cs typeface="Courier New" panose="02070309020205020404" pitchFamily="49" charset="0"/>
              </a:rPr>
              <a:t>Aperte </a:t>
            </a:r>
            <a:r>
              <a:rPr lang="pt-BR" sz="4000" b="1" dirty="0" err="1">
                <a:cs typeface="Courier New" panose="02070309020205020404" pitchFamily="49" charset="0"/>
              </a:rPr>
              <a:t>Alt</a:t>
            </a:r>
            <a:r>
              <a:rPr lang="pt-BR" sz="4000" b="1" dirty="0">
                <a:cs typeface="Courier New" panose="02070309020205020404" pitchFamily="49" charset="0"/>
              </a:rPr>
              <a:t> + Shift + F10</a:t>
            </a:r>
            <a:r>
              <a:rPr lang="pt-BR" sz="4000" dirty="0">
                <a:cs typeface="Courier New" panose="02070309020205020404" pitchFamily="49" charset="0"/>
              </a:rPr>
              <a:t> &gt;</a:t>
            </a:r>
            <a:r>
              <a:rPr lang="pt-BR" sz="4000" b="1" dirty="0">
                <a:cs typeface="Courier New" panose="02070309020205020404" pitchFamily="49" charset="0"/>
              </a:rPr>
              <a:t> </a:t>
            </a:r>
            <a:r>
              <a:rPr lang="pt-BR" sz="4000" b="1" dirty="0" err="1">
                <a:cs typeface="Courier New" panose="02070309020205020404" pitchFamily="49" charset="0"/>
              </a:rPr>
              <a:t>Edit</a:t>
            </a:r>
            <a:r>
              <a:rPr lang="pt-BR" sz="4000" b="1" dirty="0">
                <a:cs typeface="Courier New" panose="02070309020205020404" pitchFamily="49" charset="0"/>
              </a:rPr>
              <a:t> </a:t>
            </a:r>
            <a:r>
              <a:rPr lang="pt-BR" sz="4000" b="1" dirty="0" err="1">
                <a:cs typeface="Courier New" panose="02070309020205020404" pitchFamily="49" charset="0"/>
              </a:rPr>
              <a:t>Configurations</a:t>
            </a:r>
            <a:r>
              <a:rPr lang="pt-BR" sz="4000" dirty="0">
                <a:cs typeface="Courier New" panose="02070309020205020404" pitchFamily="49" charset="0"/>
              </a:rPr>
              <a:t>, ou na barra de tarefas clique em </a:t>
            </a:r>
            <a:r>
              <a:rPr lang="pt-BR" sz="4000" b="1" dirty="0" err="1">
                <a:cs typeface="Courier New" panose="02070309020205020404" pitchFamily="49" charset="0"/>
              </a:rPr>
              <a:t>Run</a:t>
            </a:r>
            <a:r>
              <a:rPr lang="pt-BR" sz="4000" b="1" dirty="0">
                <a:cs typeface="Courier New" panose="02070309020205020404" pitchFamily="49" charset="0"/>
              </a:rPr>
              <a:t> &gt; </a:t>
            </a:r>
            <a:r>
              <a:rPr lang="pt-BR" sz="4000" b="1" dirty="0" err="1">
                <a:cs typeface="Courier New" panose="02070309020205020404" pitchFamily="49" charset="0"/>
              </a:rPr>
              <a:t>Edit</a:t>
            </a:r>
            <a:r>
              <a:rPr lang="pt-BR" sz="4000" b="1" dirty="0">
                <a:cs typeface="Courier New" panose="02070309020205020404" pitchFamily="49" charset="0"/>
              </a:rPr>
              <a:t> </a:t>
            </a:r>
            <a:r>
              <a:rPr lang="pt-BR" sz="4000" b="1" dirty="0" err="1">
                <a:cs typeface="Courier New" panose="02070309020205020404" pitchFamily="49" charset="0"/>
              </a:rPr>
              <a:t>Configurations</a:t>
            </a:r>
            <a:r>
              <a:rPr lang="pt-BR" sz="4000" dirty="0">
                <a:cs typeface="Courier New" panose="02070309020205020404" pitchFamily="49" charset="0"/>
              </a:rPr>
              <a:t>;</a:t>
            </a:r>
          </a:p>
          <a:p>
            <a:pPr lvl="1">
              <a:buSzPct val="100000"/>
            </a:pPr>
            <a:r>
              <a:rPr lang="pt-BR" sz="4000" dirty="0">
                <a:cs typeface="Courier New" panose="02070309020205020404" pitchFamily="49" charset="0"/>
              </a:rPr>
              <a:t>Na janela que aparecer, no canto superior esquerdo clique no botão de </a:t>
            </a:r>
            <a:r>
              <a:rPr lang="pt-BR" sz="4000" b="1" dirty="0">
                <a:cs typeface="Courier New" panose="02070309020205020404" pitchFamily="49" charset="0"/>
              </a:rPr>
              <a:t>+ &gt; Python</a:t>
            </a:r>
            <a:r>
              <a:rPr lang="pt-BR" sz="4000" dirty="0">
                <a:cs typeface="Courier New" panose="02070309020205020404" pitchFamily="49" charset="0"/>
              </a:rPr>
              <a:t>;</a:t>
            </a:r>
          </a:p>
          <a:p>
            <a:pPr lvl="1">
              <a:buSzPct val="100000"/>
            </a:pPr>
            <a:r>
              <a:rPr lang="pt-BR" sz="4000" dirty="0">
                <a:cs typeface="Courier New" panose="02070309020205020404" pitchFamily="49" charset="0"/>
              </a:rPr>
              <a:t>Dê um nome para a execução (p.ex., </a:t>
            </a:r>
            <a:r>
              <a:rPr lang="pt-BR" sz="4000" b="1" dirty="0">
                <a:cs typeface="Courier New" panose="02070309020205020404" pitchFamily="49" charset="0"/>
              </a:rPr>
              <a:t>aula</a:t>
            </a:r>
            <a:r>
              <a:rPr lang="pt-BR" sz="4000" dirty="0">
                <a:cs typeface="Courier New" panose="02070309020205020404" pitchFamily="49" charset="0"/>
              </a:rPr>
              <a:t>) e em </a:t>
            </a:r>
            <a:r>
              <a:rPr lang="pt-BR" sz="4000" b="1" dirty="0">
                <a:cs typeface="Courier New" panose="02070309020205020404" pitchFamily="49" charset="0"/>
              </a:rPr>
              <a:t>Script path</a:t>
            </a:r>
            <a:r>
              <a:rPr lang="pt-BR" sz="4000" dirty="0">
                <a:cs typeface="Courier New" panose="02070309020205020404" pitchFamily="49" charset="0"/>
              </a:rPr>
              <a:t>, informe o caminho do arquivo que você deseja executar;</a:t>
            </a:r>
          </a:p>
          <a:p>
            <a:pPr lvl="1">
              <a:buSzPct val="100000"/>
            </a:pPr>
            <a:r>
              <a:rPr lang="pt-BR" sz="4000" dirty="0">
                <a:cs typeface="Courier New" panose="02070309020205020404" pitchFamily="49" charset="0"/>
              </a:rPr>
              <a:t>Certifique-se que o </a:t>
            </a:r>
            <a:r>
              <a:rPr lang="pt-BR" sz="4000" b="1" dirty="0">
                <a:cs typeface="Courier New" panose="02070309020205020404" pitchFamily="49" charset="0"/>
              </a:rPr>
              <a:t>Python </a:t>
            </a:r>
            <a:r>
              <a:rPr lang="pt-BR" sz="4000" b="1" dirty="0" err="1">
                <a:cs typeface="Courier New" panose="02070309020205020404" pitchFamily="49" charset="0"/>
              </a:rPr>
              <a:t>interpreter</a:t>
            </a:r>
            <a:r>
              <a:rPr lang="pt-BR" sz="4000" dirty="0">
                <a:cs typeface="Courier New" panose="02070309020205020404" pitchFamily="49" charset="0"/>
              </a:rPr>
              <a:t> é o </a:t>
            </a:r>
            <a:r>
              <a:rPr lang="pt-BR" sz="4000" dirty="0" err="1">
                <a:cs typeface="Courier New" panose="02070309020205020404" pitchFamily="49" charset="0"/>
              </a:rPr>
              <a:t>con</a:t>
            </a:r>
            <a:r>
              <a:rPr lang="pt-BR" sz="4000" dirty="0">
                <a:cs typeface="Courier New" panose="02070309020205020404" pitchFamily="49" charset="0"/>
              </a:rPr>
              <a:t>-</a:t>
            </a:r>
            <a:br>
              <a:rPr lang="pt-BR" sz="4000" dirty="0">
                <a:cs typeface="Courier New" panose="02070309020205020404" pitchFamily="49" charset="0"/>
              </a:rPr>
            </a:br>
            <a:r>
              <a:rPr lang="pt-BR" sz="4000" dirty="0">
                <a:cs typeface="Courier New" panose="02070309020205020404" pitchFamily="49" charset="0"/>
              </a:rPr>
              <a:t>figurado anteriormente, clique em </a:t>
            </a:r>
            <a:br>
              <a:rPr lang="pt-BR" sz="4000" dirty="0">
                <a:cs typeface="Courier New" panose="02070309020205020404" pitchFamily="49" charset="0"/>
              </a:rPr>
            </a:br>
            <a:r>
              <a:rPr lang="pt-BR" sz="4000" b="1" dirty="0" err="1">
                <a:cs typeface="Courier New" panose="02070309020205020404" pitchFamily="49" charset="0"/>
              </a:rPr>
              <a:t>Apply</a:t>
            </a:r>
            <a:r>
              <a:rPr lang="pt-BR" sz="4000" dirty="0">
                <a:cs typeface="Courier New" panose="02070309020205020404" pitchFamily="49" charset="0"/>
              </a:rPr>
              <a:t> e em seguida em </a:t>
            </a:r>
            <a:r>
              <a:rPr lang="pt-BR" sz="4000" b="1" dirty="0">
                <a:cs typeface="Courier New" panose="02070309020205020404" pitchFamily="49" charset="0"/>
              </a:rPr>
              <a:t>Close</a:t>
            </a:r>
            <a:r>
              <a:rPr lang="pt-BR" sz="4000" dirty="0">
                <a:cs typeface="Courier New" panose="02070309020205020404" pitchFamily="49" charset="0"/>
              </a:rPr>
              <a:t>;</a:t>
            </a:r>
          </a:p>
          <a:p>
            <a:pPr lvl="1">
              <a:buSzPct val="100000"/>
            </a:pPr>
            <a:r>
              <a:rPr lang="pt-BR" sz="4000" dirty="0">
                <a:cs typeface="Courier New" panose="02070309020205020404" pitchFamily="49" charset="0"/>
              </a:rPr>
              <a:t>Para rodar o arquivo, é só usar o </a:t>
            </a:r>
            <a:br>
              <a:rPr lang="pt-BR" sz="4000" dirty="0">
                <a:cs typeface="Courier New" panose="02070309020205020404" pitchFamily="49" charset="0"/>
              </a:rPr>
            </a:br>
            <a:r>
              <a:rPr lang="pt-BR" sz="4000" dirty="0">
                <a:cs typeface="Courier New" panose="02070309020205020404" pitchFamily="49" charset="0"/>
              </a:rPr>
              <a:t>atalho </a:t>
            </a:r>
            <a:r>
              <a:rPr lang="pt-BR" sz="4000" b="1" dirty="0">
                <a:cs typeface="Courier New" panose="02070309020205020404" pitchFamily="49" charset="0"/>
              </a:rPr>
              <a:t>Shift + F10</a:t>
            </a:r>
            <a:r>
              <a:rPr lang="pt-BR" dirty="0">
                <a:cs typeface="Courier New" panose="02070309020205020404" pitchFamily="49" charset="0"/>
              </a:rPr>
              <a:t>.</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46</a:t>
            </a:fld>
            <a:endParaRPr lang="pt-BR"/>
          </a:p>
        </p:txBody>
      </p:sp>
      <p:pic>
        <p:nvPicPr>
          <p:cNvPr id="3" name="Imagem 2">
            <a:extLst>
              <a:ext uri="{FF2B5EF4-FFF2-40B4-BE49-F238E27FC236}">
                <a16:creationId xmlns:a16="http://schemas.microsoft.com/office/drawing/2014/main" id="{46CE8059-6E99-4A98-BB88-56B526493754}"/>
              </a:ext>
            </a:extLst>
          </p:cNvPr>
          <p:cNvPicPr>
            <a:picLocks noChangeAspect="1"/>
          </p:cNvPicPr>
          <p:nvPr/>
        </p:nvPicPr>
        <p:blipFill>
          <a:blip r:embed="rId2"/>
          <a:stretch>
            <a:fillRect/>
          </a:stretch>
        </p:blipFill>
        <p:spPr>
          <a:xfrm>
            <a:off x="10884460" y="10338137"/>
            <a:ext cx="2615080" cy="2852814"/>
          </a:xfrm>
          <a:prstGeom prst="rect">
            <a:avLst/>
          </a:prstGeom>
        </p:spPr>
      </p:pic>
      <p:pic>
        <p:nvPicPr>
          <p:cNvPr id="6" name="Imagem 5">
            <a:extLst>
              <a:ext uri="{FF2B5EF4-FFF2-40B4-BE49-F238E27FC236}">
                <a16:creationId xmlns:a16="http://schemas.microsoft.com/office/drawing/2014/main" id="{E5C10235-1E59-448B-943F-D7BBC2C8EF21}"/>
              </a:ext>
            </a:extLst>
          </p:cNvPr>
          <p:cNvPicPr>
            <a:picLocks noChangeAspect="1"/>
          </p:cNvPicPr>
          <p:nvPr/>
        </p:nvPicPr>
        <p:blipFill>
          <a:blip r:embed="rId3"/>
          <a:stretch>
            <a:fillRect/>
          </a:stretch>
        </p:blipFill>
        <p:spPr>
          <a:xfrm>
            <a:off x="14545468" y="8804160"/>
            <a:ext cx="8049654" cy="3701665"/>
          </a:xfrm>
          <a:prstGeom prst="rect">
            <a:avLst/>
          </a:prstGeom>
        </p:spPr>
      </p:pic>
    </p:spTree>
    <p:extLst>
      <p:ext uri="{BB962C8B-B14F-4D97-AF65-F5344CB8AC3E}">
        <p14:creationId xmlns:p14="http://schemas.microsoft.com/office/powerpoint/2010/main" val="284423076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Utilizando o </a:t>
            </a:r>
            <a:r>
              <a:rPr lang="pt-BR" sz="11500" dirty="0" err="1"/>
              <a:t>VSCode</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47</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0860835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Se essa é a primeira vez que abre o </a:t>
            </a:r>
            <a:r>
              <a:rPr lang="pt-BR" b="1" dirty="0" err="1">
                <a:cs typeface="Courier New" panose="02070309020205020404" pitchFamily="49" charset="0"/>
              </a:rPr>
              <a:t>VSCode</a:t>
            </a:r>
            <a:r>
              <a:rPr lang="pt-BR" b="1" dirty="0">
                <a:cs typeface="Courier New" panose="02070309020205020404" pitchFamily="49" charset="0"/>
              </a:rPr>
              <a:t>:</a:t>
            </a:r>
            <a:endParaRPr lang="pt-BR" dirty="0">
              <a:cs typeface="Courier New" panose="02070309020205020404" pitchFamily="49" charset="0"/>
            </a:endParaRPr>
          </a:p>
          <a:p>
            <a:pPr lvl="1">
              <a:buSzPct val="100000"/>
            </a:pPr>
            <a:r>
              <a:rPr lang="pt-BR" dirty="0">
                <a:cs typeface="Courier New" panose="02070309020205020404" pitchFamily="49" charset="0"/>
              </a:rPr>
              <a:t>Garanta que você possui uma pasta com o projeto desejado (p.ex., </a:t>
            </a:r>
            <a:r>
              <a:rPr lang="pt-BR" b="1" dirty="0">
                <a:cs typeface="Courier New" panose="02070309020205020404" pitchFamily="49" charset="0"/>
              </a:rPr>
              <a:t>D:\Projetos\algoritmos</a:t>
            </a:r>
            <a:r>
              <a:rPr lang="pt-BR" dirty="0">
                <a:cs typeface="Courier New" panose="02070309020205020404" pitchFamily="49" charset="0"/>
              </a:rPr>
              <a:t>);</a:t>
            </a:r>
          </a:p>
          <a:p>
            <a:pPr lvl="1">
              <a:buSzPct val="100000"/>
            </a:pPr>
            <a:r>
              <a:rPr lang="pt-BR" dirty="0">
                <a:cs typeface="Courier New" panose="02070309020205020404" pitchFamily="49" charset="0"/>
              </a:rPr>
              <a:t>Abra o </a:t>
            </a:r>
            <a:r>
              <a:rPr lang="pt-BR" dirty="0" err="1">
                <a:cs typeface="Courier New" panose="02070309020205020404" pitchFamily="49" charset="0"/>
              </a:rPr>
              <a:t>VSCode</a:t>
            </a:r>
            <a:r>
              <a:rPr lang="pt-BR" dirty="0">
                <a:cs typeface="Courier New" panose="02070309020205020404" pitchFamily="49" charset="0"/>
              </a:rPr>
              <a:t>, e na tela inicial clique em </a:t>
            </a:r>
            <a:r>
              <a:rPr lang="pt-BR" b="1" dirty="0">
                <a:cs typeface="Courier New" panose="02070309020205020404" pitchFamily="49" charset="0"/>
              </a:rPr>
              <a:t>File &gt; Open Folder</a:t>
            </a:r>
            <a:r>
              <a:rPr lang="pt-BR" dirty="0">
                <a:cs typeface="Courier New" panose="02070309020205020404" pitchFamily="49" charset="0"/>
              </a:rPr>
              <a:t>. Selecione a pasta que você criou e clique em </a:t>
            </a:r>
            <a:r>
              <a:rPr lang="pt-BR" b="1" dirty="0">
                <a:cs typeface="Courier New" panose="02070309020205020404" pitchFamily="49" charset="0"/>
              </a:rPr>
              <a:t>Selecionar Pasta</a:t>
            </a:r>
            <a:r>
              <a:rPr lang="pt-BR" dirty="0">
                <a:cs typeface="Courier New" panose="02070309020205020404" pitchFamily="49"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48</a:t>
            </a:fld>
            <a:endParaRPr lang="pt-BR"/>
          </a:p>
        </p:txBody>
      </p:sp>
      <p:pic>
        <p:nvPicPr>
          <p:cNvPr id="9" name="Imagem 8">
            <a:extLst>
              <a:ext uri="{FF2B5EF4-FFF2-40B4-BE49-F238E27FC236}">
                <a16:creationId xmlns:a16="http://schemas.microsoft.com/office/drawing/2014/main" id="{B729BF91-38C8-48CB-BAB7-9D1F57A74750}"/>
              </a:ext>
            </a:extLst>
          </p:cNvPr>
          <p:cNvPicPr>
            <a:picLocks noChangeAspect="1"/>
          </p:cNvPicPr>
          <p:nvPr/>
        </p:nvPicPr>
        <p:blipFill>
          <a:blip r:embed="rId2"/>
          <a:stretch>
            <a:fillRect/>
          </a:stretch>
        </p:blipFill>
        <p:spPr>
          <a:xfrm>
            <a:off x="6615570" y="7170145"/>
            <a:ext cx="11152860" cy="5983044"/>
          </a:xfrm>
          <a:prstGeom prst="rect">
            <a:avLst/>
          </a:prstGeom>
        </p:spPr>
      </p:pic>
    </p:spTree>
    <p:extLst>
      <p:ext uri="{BB962C8B-B14F-4D97-AF65-F5344CB8AC3E}">
        <p14:creationId xmlns:p14="http://schemas.microsoft.com/office/powerpoint/2010/main" val="257397255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Instalando extensões:</a:t>
            </a:r>
          </a:p>
          <a:p>
            <a:pPr lvl="1">
              <a:buSzPct val="100000"/>
            </a:pPr>
            <a:r>
              <a:rPr lang="pt-BR" dirty="0">
                <a:cs typeface="Courier New" panose="02070309020205020404" pitchFamily="49" charset="0"/>
              </a:rPr>
              <a:t>Boa parte do atrativo no </a:t>
            </a:r>
            <a:r>
              <a:rPr lang="pt-BR" dirty="0" err="1">
                <a:cs typeface="Courier New" panose="02070309020205020404" pitchFamily="49" charset="0"/>
              </a:rPr>
              <a:t>VSCode</a:t>
            </a:r>
            <a:r>
              <a:rPr lang="pt-BR" dirty="0">
                <a:cs typeface="Courier New" panose="02070309020205020404" pitchFamily="49" charset="0"/>
              </a:rPr>
              <a:t> é a possibilidade de instalar extensões e customizar a experiência de uso;</a:t>
            </a:r>
          </a:p>
          <a:p>
            <a:pPr lvl="1">
              <a:buSzPct val="100000"/>
            </a:pPr>
            <a:r>
              <a:rPr lang="pt-BR" dirty="0">
                <a:cs typeface="Courier New" panose="02070309020205020404" pitchFamily="49" charset="0"/>
              </a:rPr>
              <a:t>Para instalar extensões, vá na coluna à esquerda e clique no ícone       ;</a:t>
            </a:r>
          </a:p>
          <a:p>
            <a:pPr lvl="1">
              <a:buSzPct val="100000"/>
            </a:pPr>
            <a:r>
              <a:rPr lang="pt-BR" dirty="0">
                <a:cs typeface="Courier New" panose="02070309020205020404" pitchFamily="49" charset="0"/>
              </a:rPr>
              <a:t>Uma barra de extensões vai aparecer, e você poderá buscar as </a:t>
            </a:r>
            <a:br>
              <a:rPr lang="pt-BR" dirty="0">
                <a:cs typeface="Courier New" panose="02070309020205020404" pitchFamily="49" charset="0"/>
              </a:rPr>
            </a:br>
            <a:r>
              <a:rPr lang="pt-BR" dirty="0">
                <a:cs typeface="Courier New" panose="02070309020205020404" pitchFamily="49" charset="0"/>
              </a:rPr>
              <a:t>extensões desejadas e instalá-las;</a:t>
            </a:r>
          </a:p>
          <a:p>
            <a:pPr lvl="1">
              <a:buSzPct val="100000"/>
            </a:pPr>
            <a:r>
              <a:rPr lang="pt-BR" dirty="0">
                <a:cs typeface="Courier New" panose="02070309020205020404" pitchFamily="49" charset="0"/>
              </a:rPr>
              <a:t>Para o curso, vamos precisar das extensões Python, </a:t>
            </a:r>
            <a:r>
              <a:rPr lang="pt-BR" dirty="0" err="1">
                <a:cs typeface="Courier New" panose="02070309020205020404" pitchFamily="49" charset="0"/>
              </a:rPr>
              <a:t>Beautify</a:t>
            </a:r>
            <a:r>
              <a:rPr lang="pt-BR" dirty="0">
                <a:cs typeface="Courier New" panose="02070309020205020404" pitchFamily="49" charset="0"/>
              </a:rPr>
              <a:t>, </a:t>
            </a:r>
            <a:r>
              <a:rPr lang="pt-BR" dirty="0" err="1">
                <a:cs typeface="Courier New" panose="02070309020205020404" pitchFamily="49" charset="0"/>
              </a:rPr>
              <a:t>Bracket</a:t>
            </a:r>
            <a:r>
              <a:rPr lang="pt-BR" dirty="0">
                <a:cs typeface="Courier New" panose="02070309020205020404" pitchFamily="49" charset="0"/>
              </a:rPr>
              <a:t> </a:t>
            </a:r>
            <a:br>
              <a:rPr lang="pt-BR" dirty="0">
                <a:cs typeface="Courier New" panose="02070309020205020404" pitchFamily="49" charset="0"/>
              </a:rPr>
            </a:br>
            <a:r>
              <a:rPr lang="pt-BR" dirty="0" err="1">
                <a:cs typeface="Courier New" panose="02070309020205020404" pitchFamily="49" charset="0"/>
              </a:rPr>
              <a:t>Pair</a:t>
            </a:r>
            <a:r>
              <a:rPr lang="pt-BR" dirty="0">
                <a:cs typeface="Courier New" panose="02070309020205020404" pitchFamily="49" charset="0"/>
              </a:rPr>
              <a:t> </a:t>
            </a:r>
            <a:r>
              <a:rPr lang="pt-BR" dirty="0" err="1">
                <a:cs typeface="Courier New" panose="02070309020205020404" pitchFamily="49" charset="0"/>
              </a:rPr>
              <a:t>Colorizer</a:t>
            </a:r>
            <a:r>
              <a:rPr lang="pt-BR" dirty="0">
                <a:cs typeface="Courier New" panose="02070309020205020404" pitchFamily="49" charset="0"/>
              </a:rPr>
              <a:t> e Visual Studio </a:t>
            </a:r>
            <a:r>
              <a:rPr lang="pt-BR" dirty="0" err="1">
                <a:cs typeface="Courier New" panose="02070309020205020404" pitchFamily="49" charset="0"/>
              </a:rPr>
              <a:t>IntelliCode</a:t>
            </a:r>
            <a:r>
              <a:rPr lang="pt-BR" dirty="0">
                <a:cs typeface="Courier New" panose="02070309020205020404" pitchFamily="49"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49</a:t>
            </a:fld>
            <a:endParaRPr lang="pt-BR" dirty="0"/>
          </a:p>
        </p:txBody>
      </p:sp>
      <p:pic>
        <p:nvPicPr>
          <p:cNvPr id="3" name="Imagem 2">
            <a:extLst>
              <a:ext uri="{FF2B5EF4-FFF2-40B4-BE49-F238E27FC236}">
                <a16:creationId xmlns:a16="http://schemas.microsoft.com/office/drawing/2014/main" id="{04E6CCB6-8AC4-4903-BA1C-5FB5B3634B8E}"/>
              </a:ext>
            </a:extLst>
          </p:cNvPr>
          <p:cNvPicPr>
            <a:picLocks noChangeAspect="1"/>
          </p:cNvPicPr>
          <p:nvPr/>
        </p:nvPicPr>
        <p:blipFill>
          <a:blip r:embed="rId2"/>
          <a:stretch>
            <a:fillRect/>
          </a:stretch>
        </p:blipFill>
        <p:spPr>
          <a:xfrm>
            <a:off x="19678829" y="5746262"/>
            <a:ext cx="798917" cy="798917"/>
          </a:xfrm>
          <a:prstGeom prst="rect">
            <a:avLst/>
          </a:prstGeom>
        </p:spPr>
      </p:pic>
      <p:pic>
        <p:nvPicPr>
          <p:cNvPr id="8" name="Imagem 7">
            <a:extLst>
              <a:ext uri="{FF2B5EF4-FFF2-40B4-BE49-F238E27FC236}">
                <a16:creationId xmlns:a16="http://schemas.microsoft.com/office/drawing/2014/main" id="{E4D761D1-689C-49C3-A0AD-8EBDA76403F8}"/>
              </a:ext>
            </a:extLst>
          </p:cNvPr>
          <p:cNvPicPr>
            <a:picLocks noChangeAspect="1"/>
          </p:cNvPicPr>
          <p:nvPr/>
        </p:nvPicPr>
        <p:blipFill>
          <a:blip r:embed="rId3"/>
          <a:stretch>
            <a:fillRect/>
          </a:stretch>
        </p:blipFill>
        <p:spPr>
          <a:xfrm>
            <a:off x="20792743" y="5072493"/>
            <a:ext cx="2674852" cy="7392041"/>
          </a:xfrm>
          <a:prstGeom prst="rect">
            <a:avLst/>
          </a:prstGeom>
        </p:spPr>
      </p:pic>
    </p:spTree>
    <p:extLst>
      <p:ext uri="{BB962C8B-B14F-4D97-AF65-F5344CB8AC3E}">
        <p14:creationId xmlns:p14="http://schemas.microsoft.com/office/powerpoint/2010/main" val="33842580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Apresentação do curso</a:t>
            </a:r>
          </a:p>
        </p:txBody>
      </p:sp>
      <p:sp>
        <p:nvSpPr>
          <p:cNvPr id="4" name="Espaço Reservado para Conteúdo 3">
            <a:extLst>
              <a:ext uri="{FF2B5EF4-FFF2-40B4-BE49-F238E27FC236}">
                <a16:creationId xmlns:a16="http://schemas.microsoft.com/office/drawing/2014/main" id="{5CCB07BB-F8AF-4316-8114-700FEF01D232}"/>
              </a:ext>
            </a:extLst>
          </p:cNvPr>
          <p:cNvSpPr>
            <a:spLocks noGrp="1"/>
          </p:cNvSpPr>
          <p:nvPr>
            <p:ph idx="1"/>
          </p:nvPr>
        </p:nvSpPr>
        <p:spPr/>
        <p:txBody>
          <a:bodyPr/>
          <a:lstStyle/>
          <a:p>
            <a:endParaRPr lang="pt-BR"/>
          </a:p>
        </p:txBody>
      </p:sp>
      <p:sp>
        <p:nvSpPr>
          <p:cNvPr id="5" name="Espaço Reservado para Número de Slide 4">
            <a:extLst>
              <a:ext uri="{FF2B5EF4-FFF2-40B4-BE49-F238E27FC236}">
                <a16:creationId xmlns:a16="http://schemas.microsoft.com/office/drawing/2014/main" id="{A41A86C6-43EE-475D-898C-29287247F827}"/>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a:t>
            </a:fld>
            <a:endParaRPr lang="pt-BR" dirty="0"/>
          </a:p>
        </p:txBody>
      </p:sp>
      <p:graphicFrame>
        <p:nvGraphicFramePr>
          <p:cNvPr id="6" name="Tabela 5">
            <a:extLst>
              <a:ext uri="{FF2B5EF4-FFF2-40B4-BE49-F238E27FC236}">
                <a16:creationId xmlns:a16="http://schemas.microsoft.com/office/drawing/2014/main" id="{B9ED3B9D-5546-41AA-8223-966B136CC146}"/>
              </a:ext>
            </a:extLst>
          </p:cNvPr>
          <p:cNvGraphicFramePr>
            <a:graphicFrameLocks noGrp="1"/>
          </p:cNvGraphicFramePr>
          <p:nvPr>
            <p:extLst>
              <p:ext uri="{D42A27DB-BD31-4B8C-83A1-F6EECF244321}">
                <p14:modId xmlns:p14="http://schemas.microsoft.com/office/powerpoint/2010/main" val="576277293"/>
              </p:ext>
            </p:extLst>
          </p:nvPr>
        </p:nvGraphicFramePr>
        <p:xfrm>
          <a:off x="5633262" y="2746802"/>
          <a:ext cx="13117477" cy="10444149"/>
        </p:xfrm>
        <a:graphic>
          <a:graphicData uri="http://schemas.openxmlformats.org/drawingml/2006/table">
            <a:tbl>
              <a:tblPr firstRow="1" bandRow="1">
                <a:tableStyleId>{4C3C2611-4C71-4FC5-86AE-919BDF0F9419}</a:tableStyleId>
              </a:tblPr>
              <a:tblGrid>
                <a:gridCol w="2110154">
                  <a:extLst>
                    <a:ext uri="{9D8B030D-6E8A-4147-A177-3AD203B41FA5}">
                      <a16:colId xmlns:a16="http://schemas.microsoft.com/office/drawing/2014/main" val="2750388513"/>
                    </a:ext>
                  </a:extLst>
                </a:gridCol>
                <a:gridCol w="11007323">
                  <a:extLst>
                    <a:ext uri="{9D8B030D-6E8A-4147-A177-3AD203B41FA5}">
                      <a16:colId xmlns:a16="http://schemas.microsoft.com/office/drawing/2014/main" val="1203779666"/>
                    </a:ext>
                  </a:extLst>
                </a:gridCol>
              </a:tblGrid>
              <a:tr h="296864">
                <a:tc>
                  <a:txBody>
                    <a:bodyPr/>
                    <a:lstStyle/>
                    <a:p>
                      <a:pPr algn="ctr" fontAlgn="ctr"/>
                      <a:r>
                        <a:rPr lang="pt-BR" sz="3200" u="none" strike="noStrike">
                          <a:effectLst/>
                        </a:rPr>
                        <a:t>Dia</a:t>
                      </a:r>
                      <a:endParaRPr lang="pt-BR" sz="3200" b="1" i="0" u="none" strike="noStrike">
                        <a:solidFill>
                          <a:srgbClr val="FFFFFF"/>
                        </a:solidFill>
                        <a:effectLst/>
                        <a:latin typeface="Calibri" panose="020F0502020204030204" pitchFamily="34" charset="0"/>
                      </a:endParaRPr>
                    </a:p>
                  </a:txBody>
                  <a:tcPr marL="12369" marR="12369" marT="12369" marB="0" anchor="ctr"/>
                </a:tc>
                <a:tc>
                  <a:txBody>
                    <a:bodyPr/>
                    <a:lstStyle/>
                    <a:p>
                      <a:pPr algn="ctr" fontAlgn="ctr"/>
                      <a:r>
                        <a:rPr lang="pt-BR" sz="3200" u="none" strike="noStrike">
                          <a:effectLst/>
                        </a:rPr>
                        <a:t>Tópico</a:t>
                      </a:r>
                      <a:endParaRPr lang="pt-BR" sz="3200" b="1" i="0" u="none" strike="noStrike">
                        <a:solidFill>
                          <a:srgbClr val="FFFFFF"/>
                        </a:solidFill>
                        <a:effectLst/>
                        <a:latin typeface="Calibri" panose="020F0502020204030204" pitchFamily="34" charset="0"/>
                      </a:endParaRPr>
                    </a:p>
                  </a:txBody>
                  <a:tcPr marL="12369" marR="12369" marT="12369" marB="0" anchor="ctr"/>
                </a:tc>
                <a:extLst>
                  <a:ext uri="{0D108BD9-81ED-4DB2-BD59-A6C34878D82A}">
                    <a16:rowId xmlns:a16="http://schemas.microsoft.com/office/drawing/2014/main" val="1206983840"/>
                  </a:ext>
                </a:extLst>
              </a:tr>
              <a:tr h="296864">
                <a:tc>
                  <a:txBody>
                    <a:bodyPr/>
                    <a:lstStyle/>
                    <a:p>
                      <a:pPr algn="ctr" fontAlgn="ctr"/>
                      <a:r>
                        <a:rPr lang="pt-BR" sz="3200" b="0" u="none" strike="noStrike">
                          <a:solidFill>
                            <a:srgbClr val="000000"/>
                          </a:solidFill>
                          <a:effectLst/>
                        </a:rPr>
                        <a:t>09/ago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Aula inaugural</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99053517"/>
                  </a:ext>
                </a:extLst>
              </a:tr>
              <a:tr h="296864">
                <a:tc>
                  <a:txBody>
                    <a:bodyPr/>
                    <a:lstStyle/>
                    <a:p>
                      <a:pPr algn="ctr" fontAlgn="ctr"/>
                      <a:r>
                        <a:rPr lang="pt-BR" sz="3200" b="0" u="none" strike="noStrike">
                          <a:solidFill>
                            <a:srgbClr val="000000"/>
                          </a:solidFill>
                          <a:effectLst/>
                        </a:rPr>
                        <a:t>11/ago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Apresentação do curso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993147800"/>
                  </a:ext>
                </a:extLst>
              </a:tr>
              <a:tr h="296864">
                <a:tc>
                  <a:txBody>
                    <a:bodyPr/>
                    <a:lstStyle/>
                    <a:p>
                      <a:pPr algn="ctr" fontAlgn="ctr"/>
                      <a:r>
                        <a:rPr lang="pt-BR" sz="3200" b="0" u="none" strike="noStrike">
                          <a:solidFill>
                            <a:srgbClr val="000000"/>
                          </a:solidFill>
                          <a:effectLst/>
                        </a:rPr>
                        <a:t>16/ago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Introdução básica ao Python</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4038678326"/>
                  </a:ext>
                </a:extLst>
              </a:tr>
              <a:tr h="296864">
                <a:tc>
                  <a:txBody>
                    <a:bodyPr/>
                    <a:lstStyle/>
                    <a:p>
                      <a:pPr algn="ctr" fontAlgn="ctr"/>
                      <a:r>
                        <a:rPr lang="pt-BR" sz="3200" b="0" u="none" strike="noStrike">
                          <a:solidFill>
                            <a:srgbClr val="000000"/>
                          </a:solidFill>
                          <a:effectLst/>
                        </a:rPr>
                        <a:t>18/ago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Aplicação 1: </a:t>
                      </a:r>
                      <a:r>
                        <a:rPr lang="pt-BR" sz="3200" b="0" u="none" strike="noStrike" dirty="0" err="1">
                          <a:solidFill>
                            <a:srgbClr val="000000"/>
                          </a:solidFill>
                          <a:effectLst/>
                        </a:rPr>
                        <a:t>Pong</a:t>
                      </a:r>
                      <a:r>
                        <a:rPr lang="pt-BR" sz="3200" b="0" u="none" strike="noStrike" dirty="0">
                          <a:solidFill>
                            <a:srgbClr val="000000"/>
                          </a:solidFill>
                          <a:effectLst/>
                        </a:rPr>
                        <a:t>!</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221662676"/>
                  </a:ext>
                </a:extLst>
              </a:tr>
              <a:tr h="296864">
                <a:tc>
                  <a:txBody>
                    <a:bodyPr/>
                    <a:lstStyle/>
                    <a:p>
                      <a:pPr algn="ctr" fontAlgn="ctr"/>
                      <a:r>
                        <a:rPr lang="pt-BR" sz="3200" b="0" u="none" strike="noStrike">
                          <a:solidFill>
                            <a:srgbClr val="000000"/>
                          </a:solidFill>
                          <a:effectLst/>
                        </a:rPr>
                        <a:t>23/ago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1: Pong!</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437261518"/>
                  </a:ext>
                </a:extLst>
              </a:tr>
              <a:tr h="296864">
                <a:tc>
                  <a:txBody>
                    <a:bodyPr/>
                    <a:lstStyle/>
                    <a:p>
                      <a:pPr algn="ctr" fontAlgn="ctr"/>
                      <a:r>
                        <a:rPr lang="pt-BR" sz="3200" b="0" u="none" strike="noStrike">
                          <a:solidFill>
                            <a:srgbClr val="000000"/>
                          </a:solidFill>
                          <a:effectLst/>
                        </a:rPr>
                        <a:t>25/ago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1: Pong!</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235138777"/>
                  </a:ext>
                </a:extLst>
              </a:tr>
              <a:tr h="296864">
                <a:tc>
                  <a:txBody>
                    <a:bodyPr/>
                    <a:lstStyle/>
                    <a:p>
                      <a:pPr algn="ctr" fontAlgn="ctr"/>
                      <a:r>
                        <a:rPr lang="pt-BR" sz="3200" b="0" u="none" strike="noStrike">
                          <a:solidFill>
                            <a:srgbClr val="000000"/>
                          </a:solidFill>
                          <a:effectLst/>
                        </a:rPr>
                        <a:t>30/ago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1: Pong!</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828618023"/>
                  </a:ext>
                </a:extLst>
              </a:tr>
              <a:tr h="296864">
                <a:tc>
                  <a:txBody>
                    <a:bodyPr/>
                    <a:lstStyle/>
                    <a:p>
                      <a:pPr algn="ctr" fontAlgn="ctr"/>
                      <a:r>
                        <a:rPr lang="pt-BR" sz="3200" b="0" u="none" strike="noStrike">
                          <a:solidFill>
                            <a:srgbClr val="000000"/>
                          </a:solidFill>
                          <a:effectLst/>
                        </a:rPr>
                        <a:t>01/set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Configuração do ambiente + projeto: pensar em um jogo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959550160"/>
                  </a:ext>
                </a:extLst>
              </a:tr>
              <a:tr h="296864">
                <a:tc>
                  <a:txBody>
                    <a:bodyPr/>
                    <a:lstStyle/>
                    <a:p>
                      <a:pPr algn="ctr" fontAlgn="ctr"/>
                      <a:r>
                        <a:rPr lang="pt-BR" sz="3200" b="0" u="none" strike="noStrike">
                          <a:solidFill>
                            <a:srgbClr val="000000"/>
                          </a:solidFill>
                          <a:effectLst/>
                        </a:rPr>
                        <a:t>06/set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Projeto: pensar em um jogo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593141684"/>
                  </a:ext>
                </a:extLst>
              </a:tr>
              <a:tr h="296864">
                <a:tc>
                  <a:txBody>
                    <a:bodyPr/>
                    <a:lstStyle/>
                    <a:p>
                      <a:pPr algn="ctr" fontAlgn="ctr"/>
                      <a:r>
                        <a:rPr lang="pt-BR" sz="3200" b="0" u="none" strike="noStrike">
                          <a:solidFill>
                            <a:srgbClr val="000000"/>
                          </a:solidFill>
                          <a:effectLst/>
                        </a:rPr>
                        <a:t>08/set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2: Jogo em texto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492810369"/>
                  </a:ext>
                </a:extLst>
              </a:tr>
              <a:tr h="296864">
                <a:tc>
                  <a:txBody>
                    <a:bodyPr/>
                    <a:lstStyle/>
                    <a:p>
                      <a:pPr algn="ctr" fontAlgn="ctr"/>
                      <a:r>
                        <a:rPr lang="pt-BR" sz="3200" b="0" u="none" strike="noStrike">
                          <a:solidFill>
                            <a:srgbClr val="000000"/>
                          </a:solidFill>
                          <a:effectLst/>
                        </a:rPr>
                        <a:t>13/set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2: Jogo em texto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96045620"/>
                  </a:ext>
                </a:extLst>
              </a:tr>
              <a:tr h="296864">
                <a:tc>
                  <a:txBody>
                    <a:bodyPr/>
                    <a:lstStyle/>
                    <a:p>
                      <a:pPr algn="ctr" fontAlgn="ctr"/>
                      <a:r>
                        <a:rPr lang="pt-BR" sz="3200" b="0" u="none" strike="noStrike">
                          <a:solidFill>
                            <a:srgbClr val="000000"/>
                          </a:solidFill>
                          <a:effectLst/>
                        </a:rPr>
                        <a:t>15/set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Projeto: elaboração da tela do jogo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277979950"/>
                  </a:ext>
                </a:extLst>
              </a:tr>
              <a:tr h="296864">
                <a:tc>
                  <a:txBody>
                    <a:bodyPr/>
                    <a:lstStyle/>
                    <a:p>
                      <a:pPr algn="ctr" fontAlgn="ctr"/>
                      <a:r>
                        <a:rPr lang="pt-BR" sz="3200" b="0" u="none" strike="noStrike">
                          <a:solidFill>
                            <a:srgbClr val="000000"/>
                          </a:solidFill>
                          <a:effectLst/>
                        </a:rPr>
                        <a:t>20/set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3: Jogo da memória</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2686999006"/>
                  </a:ext>
                </a:extLst>
              </a:tr>
              <a:tr h="296864">
                <a:tc>
                  <a:txBody>
                    <a:bodyPr/>
                    <a:lstStyle/>
                    <a:p>
                      <a:pPr algn="ctr" fontAlgn="ctr"/>
                      <a:r>
                        <a:rPr lang="pt-BR" sz="3200" b="0" u="none" strike="noStrike">
                          <a:solidFill>
                            <a:srgbClr val="000000"/>
                          </a:solidFill>
                          <a:effectLst/>
                        </a:rPr>
                        <a:t>22/set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3: Jogo da memória</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2601576780"/>
                  </a:ext>
                </a:extLst>
              </a:tr>
              <a:tr h="296864">
                <a:tc>
                  <a:txBody>
                    <a:bodyPr/>
                    <a:lstStyle/>
                    <a:p>
                      <a:pPr algn="ctr" fontAlgn="ctr"/>
                      <a:r>
                        <a:rPr lang="pt-BR" sz="3200" b="0" u="none" strike="noStrike">
                          <a:solidFill>
                            <a:srgbClr val="000000"/>
                          </a:solidFill>
                          <a:effectLst/>
                        </a:rPr>
                        <a:t>27/set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3: Jogo da memória</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82769931"/>
                  </a:ext>
                </a:extLst>
              </a:tr>
              <a:tr h="296864">
                <a:tc>
                  <a:txBody>
                    <a:bodyPr/>
                    <a:lstStyle/>
                    <a:p>
                      <a:pPr algn="ctr" fontAlgn="ctr"/>
                      <a:r>
                        <a:rPr lang="pt-BR" sz="3200" b="0" u="none" strike="noStrike">
                          <a:solidFill>
                            <a:srgbClr val="000000"/>
                          </a:solidFill>
                          <a:effectLst/>
                        </a:rPr>
                        <a:t>29/set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AP1</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736344695"/>
                  </a:ext>
                </a:extLst>
              </a:tr>
              <a:tr h="296864">
                <a:tc>
                  <a:txBody>
                    <a:bodyPr/>
                    <a:lstStyle/>
                    <a:p>
                      <a:pPr algn="ctr" fontAlgn="ctr"/>
                      <a:r>
                        <a:rPr lang="pt-BR" sz="3200" b="0" u="none" strike="noStrike">
                          <a:solidFill>
                            <a:srgbClr val="000000"/>
                          </a:solidFill>
                          <a:effectLst/>
                        </a:rPr>
                        <a:t>04/out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AP1</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544830374"/>
                  </a:ext>
                </a:extLst>
              </a:tr>
              <a:tr h="296864">
                <a:tc>
                  <a:txBody>
                    <a:bodyPr/>
                    <a:lstStyle/>
                    <a:p>
                      <a:pPr algn="ctr" fontAlgn="ctr"/>
                      <a:r>
                        <a:rPr lang="pt-BR" sz="3200" b="0" u="none" strike="noStrike">
                          <a:solidFill>
                            <a:srgbClr val="000000"/>
                          </a:solidFill>
                          <a:effectLst/>
                        </a:rPr>
                        <a:t>06/out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AP1</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377935695"/>
                  </a:ext>
                </a:extLst>
              </a:tr>
              <a:tr h="296864">
                <a:tc>
                  <a:txBody>
                    <a:bodyPr/>
                    <a:lstStyle/>
                    <a:p>
                      <a:pPr algn="ctr" fontAlgn="ctr"/>
                      <a:r>
                        <a:rPr lang="pt-BR" sz="3200" b="0" u="none" strike="noStrike">
                          <a:solidFill>
                            <a:srgbClr val="000000"/>
                          </a:solidFill>
                          <a:effectLst/>
                        </a:rPr>
                        <a:t>11/out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Feriado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733923337"/>
                  </a:ext>
                </a:extLst>
              </a:tr>
              <a:tr h="296864">
                <a:tc>
                  <a:txBody>
                    <a:bodyPr/>
                    <a:lstStyle/>
                    <a:p>
                      <a:pPr algn="ctr" fontAlgn="ctr"/>
                      <a:r>
                        <a:rPr lang="pt-BR" sz="3200" b="0" u="none" strike="noStrike">
                          <a:solidFill>
                            <a:srgbClr val="000000"/>
                          </a:solidFill>
                          <a:effectLst/>
                        </a:rPr>
                        <a:t>13/out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Aplicação 4: </a:t>
                      </a:r>
                      <a:r>
                        <a:rPr lang="pt-BR" sz="3200" b="0" u="none" strike="noStrike" dirty="0" err="1">
                          <a:solidFill>
                            <a:srgbClr val="000000"/>
                          </a:solidFill>
                          <a:effectLst/>
                        </a:rPr>
                        <a:t>Snake</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317153636"/>
                  </a:ext>
                </a:extLst>
              </a:tr>
            </a:tbl>
          </a:graphicData>
        </a:graphic>
      </p:graphicFrame>
    </p:spTree>
    <p:extLst>
      <p:ext uri="{BB962C8B-B14F-4D97-AF65-F5344CB8AC3E}">
        <p14:creationId xmlns:p14="http://schemas.microsoft.com/office/powerpoint/2010/main" val="210592514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Atalhos interessantes no </a:t>
            </a:r>
            <a:r>
              <a:rPr lang="pt-BR" b="1" dirty="0" err="1">
                <a:cs typeface="Courier New" panose="02070309020205020404" pitchFamily="49" charset="0"/>
              </a:rPr>
              <a:t>VSCode</a:t>
            </a:r>
            <a:r>
              <a:rPr lang="pt-BR" b="1" dirty="0">
                <a:cs typeface="Courier New" panose="02070309020205020404" pitchFamily="49" charset="0"/>
              </a:rPr>
              <a:t>:</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K, </a:t>
            </a:r>
            <a:r>
              <a:rPr lang="pt-BR" sz="4000" dirty="0" err="1">
                <a:cs typeface="Courier New" panose="02070309020205020404" pitchFamily="49" charset="0"/>
              </a:rPr>
              <a:t>Ctrl</a:t>
            </a:r>
            <a:r>
              <a:rPr lang="pt-BR" sz="4000" dirty="0">
                <a:cs typeface="Courier New" panose="02070309020205020404" pitchFamily="49" charset="0"/>
              </a:rPr>
              <a:t> + O: Abre uma pasta</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D: Quando uma palavra estiver selecionada, seleciona todas as palavras no arquivo</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F: Procura por uma palavra ou sentença no arquivo</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Shift + F: Procura por uma palavra ou sentença em todos os arquivos da pasta</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H: Substitui uma palavra ou sentença por outra em todo o arquivo</a:t>
            </a:r>
          </a:p>
          <a:p>
            <a:pPr lvl="1">
              <a:buSzPct val="100000"/>
            </a:pPr>
            <a:r>
              <a:rPr lang="pt-BR" sz="4000" dirty="0" err="1">
                <a:cs typeface="Courier New" panose="02070309020205020404" pitchFamily="49" charset="0"/>
              </a:rPr>
              <a:t>Alt</a:t>
            </a:r>
            <a:r>
              <a:rPr lang="pt-BR" sz="4000" dirty="0">
                <a:cs typeface="Courier New" panose="02070309020205020404" pitchFamily="49" charset="0"/>
              </a:rPr>
              <a:t> + ↓ ou </a:t>
            </a:r>
            <a:r>
              <a:rPr lang="pt-BR" sz="4000" dirty="0" err="1">
                <a:cs typeface="Courier New" panose="02070309020205020404" pitchFamily="49" charset="0"/>
              </a:rPr>
              <a:t>Alt</a:t>
            </a:r>
            <a:r>
              <a:rPr lang="pt-BR" sz="4000" dirty="0">
                <a:cs typeface="Courier New" panose="02070309020205020404" pitchFamily="49" charset="0"/>
              </a:rPr>
              <a:t> + ↑: Move a linha inteira para baixo ou para cima</a:t>
            </a:r>
          </a:p>
          <a:p>
            <a:pPr lvl="1">
              <a:buSzPct val="100000"/>
            </a:pPr>
            <a:r>
              <a:rPr lang="pt-BR" sz="4000" dirty="0">
                <a:cs typeface="Courier New" panose="02070309020205020404" pitchFamily="49" charset="0"/>
              </a:rPr>
              <a:t>Shift + </a:t>
            </a:r>
            <a:r>
              <a:rPr lang="pt-BR" sz="4000" dirty="0" err="1">
                <a:cs typeface="Courier New" panose="02070309020205020404" pitchFamily="49" charset="0"/>
              </a:rPr>
              <a:t>Alt</a:t>
            </a:r>
            <a:r>
              <a:rPr lang="pt-BR" sz="4000" dirty="0">
                <a:cs typeface="Courier New" panose="02070309020205020404" pitchFamily="49" charset="0"/>
              </a:rPr>
              <a:t> + ↓ ou Shift + </a:t>
            </a:r>
            <a:r>
              <a:rPr lang="pt-BR" sz="4000" dirty="0" err="1">
                <a:cs typeface="Courier New" panose="02070309020205020404" pitchFamily="49" charset="0"/>
              </a:rPr>
              <a:t>Alt</a:t>
            </a:r>
            <a:r>
              <a:rPr lang="pt-BR" sz="4000" dirty="0">
                <a:cs typeface="Courier New" panose="02070309020205020404" pitchFamily="49" charset="0"/>
              </a:rPr>
              <a:t> + ↑: Copia a linha inteira para baixo ou para cima</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a:t>
            </a:r>
            <a:r>
              <a:rPr lang="pt-BR" sz="4000" dirty="0" err="1">
                <a:cs typeface="Courier New" panose="02070309020205020404" pitchFamily="49" charset="0"/>
              </a:rPr>
              <a:t>Alt</a:t>
            </a:r>
            <a:r>
              <a:rPr lang="pt-BR" sz="4000" dirty="0">
                <a:cs typeface="Courier New" panose="02070309020205020404" pitchFamily="49" charset="0"/>
              </a:rPr>
              <a:t> + ↓ ou </a:t>
            </a:r>
            <a:r>
              <a:rPr lang="pt-BR" sz="4000" dirty="0" err="1">
                <a:cs typeface="Courier New" panose="02070309020205020404" pitchFamily="49" charset="0"/>
              </a:rPr>
              <a:t>Ctrl</a:t>
            </a:r>
            <a:r>
              <a:rPr lang="pt-BR" sz="4000" dirty="0">
                <a:cs typeface="Courier New" panose="02070309020205020404" pitchFamily="49" charset="0"/>
              </a:rPr>
              <a:t> + </a:t>
            </a:r>
            <a:r>
              <a:rPr lang="pt-BR" sz="4000" dirty="0" err="1">
                <a:cs typeface="Courier New" panose="02070309020205020404" pitchFamily="49" charset="0"/>
              </a:rPr>
              <a:t>Alt</a:t>
            </a:r>
            <a:r>
              <a:rPr lang="pt-BR" sz="4000" dirty="0">
                <a:cs typeface="Courier New" panose="02070309020205020404" pitchFamily="49" charset="0"/>
              </a:rPr>
              <a:t> + ↑: Incluí um ou mais cursores nas linhas abaixo ou acima</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50</a:t>
            </a:fld>
            <a:endParaRPr lang="pt-BR"/>
          </a:p>
        </p:txBody>
      </p:sp>
    </p:spTree>
    <p:extLst>
      <p:ext uri="{BB962C8B-B14F-4D97-AF65-F5344CB8AC3E}">
        <p14:creationId xmlns:p14="http://schemas.microsoft.com/office/powerpoint/2010/main" val="32542021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Atalhos interessantes no </a:t>
            </a:r>
            <a:r>
              <a:rPr lang="pt-BR" b="1" dirty="0" err="1">
                <a:cs typeface="Courier New" panose="02070309020205020404" pitchFamily="49" charset="0"/>
              </a:rPr>
              <a:t>VSCode</a:t>
            </a:r>
            <a:r>
              <a:rPr lang="pt-BR" b="1" dirty="0">
                <a:cs typeface="Courier New" panose="02070309020205020404" pitchFamily="49" charset="0"/>
              </a:rPr>
              <a:t>:</a:t>
            </a:r>
          </a:p>
          <a:p>
            <a:pPr lvl="1">
              <a:buSzPct val="100000"/>
            </a:pPr>
            <a:r>
              <a:rPr lang="pt-BR" sz="4000" dirty="0">
                <a:cs typeface="Courier New" panose="02070309020205020404" pitchFamily="49" charset="0"/>
              </a:rPr>
              <a:t>F12: Vai para a declaração de uma variável ou função</a:t>
            </a:r>
          </a:p>
          <a:p>
            <a:pPr lvl="1">
              <a:buSzPct val="100000"/>
            </a:pPr>
            <a:r>
              <a:rPr lang="pt-BR" sz="4000" dirty="0">
                <a:cs typeface="Courier New" panose="02070309020205020404" pitchFamily="49" charset="0"/>
              </a:rPr>
              <a:t>F12 </a:t>
            </a:r>
            <a:r>
              <a:rPr lang="pt-BR" sz="4000" dirty="0" err="1">
                <a:cs typeface="Courier New" panose="02070309020205020404" pitchFamily="49" charset="0"/>
              </a:rPr>
              <a:t>F12</a:t>
            </a:r>
            <a:r>
              <a:rPr lang="pt-BR" sz="4000" dirty="0">
                <a:cs typeface="Courier New" panose="02070309020205020404" pitchFamily="49" charset="0"/>
              </a:rPr>
              <a:t>: Mostra todos os usos de uma variável ou função</a:t>
            </a:r>
          </a:p>
          <a:p>
            <a:pPr lvl="1">
              <a:buSzPct val="100000"/>
            </a:pPr>
            <a:r>
              <a:rPr lang="pt-BR" sz="4000" dirty="0">
                <a:cs typeface="Courier New" panose="02070309020205020404" pitchFamily="49" charset="0"/>
              </a:rPr>
              <a:t>Alt + </a:t>
            </a:r>
            <a:r>
              <a:rPr lang="pt-BR" sz="4000" dirty="0">
                <a:cs typeface="Times New Roman" panose="02020603050405020304" pitchFamily="18" charset="0"/>
              </a:rPr>
              <a:t>→ ou Alt + ←: Retrocede ou avança na última posição do cursor</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S: Salva um arquivo</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P: Abre um arquivo diretamente</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 Abre o menu de configurações</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Shift + P: Abre uma </a:t>
            </a:r>
            <a:r>
              <a:rPr lang="pt-BR" sz="4000" dirty="0" err="1">
                <a:cs typeface="Times New Roman" panose="02020603050405020304" pitchFamily="18" charset="0"/>
              </a:rPr>
              <a:t>dropdown</a:t>
            </a:r>
            <a:r>
              <a:rPr lang="pt-BR" sz="4000" dirty="0">
                <a:cs typeface="Times New Roman" panose="02020603050405020304" pitchFamily="18" charset="0"/>
              </a:rPr>
              <a:t> com opções de configuração</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 Abre a janela do terminal</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51</a:t>
            </a:fld>
            <a:endParaRPr lang="pt-BR"/>
          </a:p>
        </p:txBody>
      </p:sp>
    </p:spTree>
    <p:extLst>
      <p:ext uri="{BB962C8B-B14F-4D97-AF65-F5344CB8AC3E}">
        <p14:creationId xmlns:p14="http://schemas.microsoft.com/office/powerpoint/2010/main" val="215626163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Atalhos interessantes no </a:t>
            </a:r>
            <a:r>
              <a:rPr lang="pt-BR" b="1" dirty="0" err="1">
                <a:cs typeface="Courier New" panose="02070309020205020404" pitchFamily="49" charset="0"/>
              </a:rPr>
              <a:t>VSCode</a:t>
            </a:r>
            <a:r>
              <a:rPr lang="pt-BR" b="1" dirty="0">
                <a:cs typeface="Courier New" panose="02070309020205020404" pitchFamily="49" charset="0"/>
              </a:rPr>
              <a:t>:</a:t>
            </a:r>
          </a:p>
          <a:p>
            <a:pPr lvl="1">
              <a:buSzPct val="100000"/>
            </a:pPr>
            <a:r>
              <a:rPr lang="pt-BR" dirty="0" err="1">
                <a:cs typeface="Times New Roman" panose="02020603050405020304" pitchFamily="18" charset="0"/>
              </a:rPr>
              <a:t>Ctrl</a:t>
            </a:r>
            <a:r>
              <a:rPr lang="pt-BR" dirty="0">
                <a:cs typeface="Times New Roman" panose="02020603050405020304" pitchFamily="18" charset="0"/>
              </a:rPr>
              <a:t> + G: Vai para uma linha específica do arquivo</a:t>
            </a:r>
          </a:p>
          <a:p>
            <a:pPr lvl="1">
              <a:buSzPct val="100000"/>
            </a:pPr>
            <a:r>
              <a:rPr lang="pt-BR" dirty="0" err="1">
                <a:cs typeface="Courier New" panose="02070309020205020404" pitchFamily="49" charset="0"/>
              </a:rPr>
              <a:t>Ctrl</a:t>
            </a:r>
            <a:r>
              <a:rPr lang="pt-BR" dirty="0">
                <a:cs typeface="Courier New" panose="02070309020205020404" pitchFamily="49" charset="0"/>
              </a:rPr>
              <a:t> + ]: Divide a tela em duas</a:t>
            </a:r>
          </a:p>
          <a:p>
            <a:pPr lvl="1">
              <a:buSzPct val="100000"/>
            </a:pPr>
            <a:r>
              <a:rPr lang="pt-BR" dirty="0" err="1">
                <a:cs typeface="Courier New" panose="02070309020205020404" pitchFamily="49" charset="0"/>
              </a:rPr>
              <a:t>Ctrl</a:t>
            </a:r>
            <a:r>
              <a:rPr lang="pt-BR" dirty="0">
                <a:cs typeface="Courier New" panose="02070309020205020404" pitchFamily="49" charset="0"/>
              </a:rPr>
              <a:t> + 1 (ou 2, 3, 4): Seleciona um painel específico</a:t>
            </a:r>
          </a:p>
          <a:p>
            <a:pPr lvl="1">
              <a:buSzPct val="100000"/>
            </a:pPr>
            <a:r>
              <a:rPr lang="pt-BR" dirty="0" err="1">
                <a:cs typeface="Courier New" panose="02070309020205020404" pitchFamily="49" charset="0"/>
              </a:rPr>
              <a:t>Alt</a:t>
            </a:r>
            <a:r>
              <a:rPr lang="pt-BR" dirty="0">
                <a:cs typeface="Courier New" panose="02070309020205020404" pitchFamily="49" charset="0"/>
              </a:rPr>
              <a:t> + Shift + 0: Alterna entre divisão na horizontal ou na vertical</a:t>
            </a:r>
          </a:p>
          <a:p>
            <a:pPr lvl="1">
              <a:buSzPct val="100000"/>
            </a:pPr>
            <a:r>
              <a:rPr lang="pt-BR" dirty="0" err="1">
                <a:cs typeface="Times New Roman" panose="02020603050405020304" pitchFamily="18" charset="0"/>
              </a:rPr>
              <a:t>Ctrl</a:t>
            </a:r>
            <a:r>
              <a:rPr lang="pt-BR" dirty="0">
                <a:cs typeface="Times New Roman" panose="02020603050405020304" pitchFamily="18" charset="0"/>
              </a:rPr>
              <a:t> + F4 ou </a:t>
            </a:r>
            <a:r>
              <a:rPr lang="pt-BR" dirty="0" err="1">
                <a:cs typeface="Times New Roman" panose="02020603050405020304" pitchFamily="18" charset="0"/>
              </a:rPr>
              <a:t>Ctrl</a:t>
            </a:r>
            <a:r>
              <a:rPr lang="pt-BR" dirty="0">
                <a:cs typeface="Times New Roman" panose="02020603050405020304" pitchFamily="18" charset="0"/>
              </a:rPr>
              <a:t> + W: Fecha o arquivo selecionado (se for um painel selecionado e ele estiver vazio, fecha o painel)</a:t>
            </a:r>
          </a:p>
          <a:p>
            <a:pPr lvl="1">
              <a:buSzPct val="100000"/>
            </a:pPr>
            <a:r>
              <a:rPr lang="pt-BR" dirty="0" err="1">
                <a:cs typeface="Times New Roman" panose="02020603050405020304" pitchFamily="18" charset="0"/>
              </a:rPr>
              <a:t>Ctrl</a:t>
            </a:r>
            <a:r>
              <a:rPr lang="pt-BR" dirty="0">
                <a:cs typeface="Times New Roman" panose="02020603050405020304" pitchFamily="18" charset="0"/>
              </a:rPr>
              <a:t> + ;: Comenta a(s) linha(s) selecionada(s)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52</a:t>
            </a:fld>
            <a:endParaRPr lang="pt-BR"/>
          </a:p>
        </p:txBody>
      </p:sp>
    </p:spTree>
    <p:extLst>
      <p:ext uri="{BB962C8B-B14F-4D97-AF65-F5344CB8AC3E}">
        <p14:creationId xmlns:p14="http://schemas.microsoft.com/office/powerpoint/2010/main" val="139553637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Executando um código Python no </a:t>
            </a:r>
            <a:r>
              <a:rPr lang="pt-BR" b="1" dirty="0" err="1">
                <a:cs typeface="Courier New" panose="02070309020205020404" pitchFamily="49" charset="0"/>
              </a:rPr>
              <a:t>VSCode</a:t>
            </a:r>
            <a:r>
              <a:rPr lang="pt-BR" b="1" dirty="0">
                <a:cs typeface="Courier New" panose="02070309020205020404" pitchFamily="49" charset="0"/>
              </a:rPr>
              <a:t>:</a:t>
            </a:r>
          </a:p>
          <a:p>
            <a:pPr lvl="1">
              <a:buSzPct val="100000"/>
            </a:pPr>
            <a:r>
              <a:rPr lang="pt-BR" dirty="0">
                <a:cs typeface="Courier New" panose="02070309020205020404" pitchFamily="49" charset="0"/>
              </a:rPr>
              <a:t>Aperte as teclas </a:t>
            </a:r>
            <a:r>
              <a:rPr lang="pt-BR" b="1" dirty="0" err="1">
                <a:cs typeface="Courier New" panose="02070309020205020404" pitchFamily="49" charset="0"/>
              </a:rPr>
              <a:t>Ctrl</a:t>
            </a:r>
            <a:r>
              <a:rPr lang="pt-BR" b="1" dirty="0">
                <a:cs typeface="Courier New" panose="02070309020205020404" pitchFamily="49" charset="0"/>
              </a:rPr>
              <a:t> + Shift + P</a:t>
            </a:r>
            <a:r>
              <a:rPr lang="pt-BR" dirty="0">
                <a:cs typeface="Courier New" panose="02070309020205020404" pitchFamily="49" charset="0"/>
              </a:rPr>
              <a:t>;</a:t>
            </a:r>
          </a:p>
          <a:p>
            <a:pPr lvl="1">
              <a:buSzPct val="100000"/>
            </a:pPr>
            <a:r>
              <a:rPr lang="pt-BR" dirty="0">
                <a:cs typeface="Courier New" panose="02070309020205020404" pitchFamily="49" charset="0"/>
              </a:rPr>
              <a:t>Na caixa de busca que aparece, digite “</a:t>
            </a:r>
            <a:r>
              <a:rPr lang="pt-BR" dirty="0" err="1">
                <a:cs typeface="Courier New" panose="02070309020205020404" pitchFamily="49" charset="0"/>
              </a:rPr>
              <a:t>Run</a:t>
            </a:r>
            <a:r>
              <a:rPr lang="pt-BR" dirty="0">
                <a:cs typeface="Courier New" panose="02070309020205020404" pitchFamily="49" charset="0"/>
              </a:rPr>
              <a:t> Python File in Terminal”, selecione a opção adequada e aperte </a:t>
            </a:r>
            <a:r>
              <a:rPr lang="pt-BR" b="1" dirty="0" err="1">
                <a:cs typeface="Courier New" panose="02070309020205020404" pitchFamily="49" charset="0"/>
              </a:rPr>
              <a:t>Enter</a:t>
            </a:r>
            <a:r>
              <a:rPr lang="pt-BR" dirty="0">
                <a:cs typeface="Courier New" panose="02070309020205020404" pitchFamily="49" charset="0"/>
              </a:rPr>
              <a:t>;</a:t>
            </a:r>
          </a:p>
          <a:p>
            <a:pPr lvl="1">
              <a:buSzPct val="100000"/>
            </a:pPr>
            <a:r>
              <a:rPr lang="pt-BR" dirty="0">
                <a:cs typeface="Courier New" panose="02070309020205020404" pitchFamily="49" charset="0"/>
              </a:rPr>
              <a:t>O </a:t>
            </a:r>
            <a:r>
              <a:rPr lang="pt-BR" dirty="0" err="1">
                <a:cs typeface="Courier New" panose="02070309020205020404" pitchFamily="49" charset="0"/>
              </a:rPr>
              <a:t>VSCode</a:t>
            </a:r>
            <a:r>
              <a:rPr lang="pt-BR" dirty="0">
                <a:cs typeface="Courier New" panose="02070309020205020404" pitchFamily="49" charset="0"/>
              </a:rPr>
              <a:t> deve rodar o código no terminal do próprio IDE.</a:t>
            </a:r>
          </a:p>
          <a:p>
            <a:pPr marL="1377950" lvl="1" indent="-742950">
              <a:buSzPct val="100000"/>
              <a:buFont typeface="Arial" panose="020B0604020202020204" pitchFamily="34" charset="0"/>
              <a:buChar char="•"/>
            </a:pPr>
            <a:endParaRPr lang="pt-BR" dirty="0">
              <a:latin typeface="+mj-lt"/>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53</a:t>
            </a:fld>
            <a:endParaRPr lang="pt-BR" dirty="0"/>
          </a:p>
        </p:txBody>
      </p:sp>
      <p:pic>
        <p:nvPicPr>
          <p:cNvPr id="9" name="Imagem 8">
            <a:extLst>
              <a:ext uri="{FF2B5EF4-FFF2-40B4-BE49-F238E27FC236}">
                <a16:creationId xmlns:a16="http://schemas.microsoft.com/office/drawing/2014/main" id="{53530D33-38A7-41E3-A3A8-CB4C16981928}"/>
              </a:ext>
            </a:extLst>
          </p:cNvPr>
          <p:cNvPicPr>
            <a:picLocks noChangeAspect="1"/>
          </p:cNvPicPr>
          <p:nvPr/>
        </p:nvPicPr>
        <p:blipFill>
          <a:blip r:embed="rId2"/>
          <a:stretch>
            <a:fillRect/>
          </a:stretch>
        </p:blipFill>
        <p:spPr>
          <a:xfrm>
            <a:off x="6650703" y="7817018"/>
            <a:ext cx="11082594" cy="2227386"/>
          </a:xfrm>
          <a:prstGeom prst="rect">
            <a:avLst/>
          </a:prstGeom>
        </p:spPr>
      </p:pic>
    </p:spTree>
    <p:extLst>
      <p:ext uri="{BB962C8B-B14F-4D97-AF65-F5344CB8AC3E}">
        <p14:creationId xmlns:p14="http://schemas.microsoft.com/office/powerpoint/2010/main" val="417954814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Configurando o </a:t>
            </a:r>
            <a:r>
              <a:rPr lang="pt-BR" sz="11500" dirty="0" err="1"/>
              <a:t>pylint</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54</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16785305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Configurando o </a:t>
            </a:r>
            <a:r>
              <a:rPr lang="pt-BR" dirty="0" err="1"/>
              <a:t>pylint</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dirty="0">
                <a:cs typeface="Times New Roman" panose="02020603050405020304" pitchFamily="18" charset="0"/>
              </a:rPr>
              <a:t>O </a:t>
            </a:r>
            <a:r>
              <a:rPr lang="pt-BR" dirty="0" err="1">
                <a:cs typeface="Times New Roman" panose="02020603050405020304" pitchFamily="18" charset="0"/>
              </a:rPr>
              <a:t>pylint</a:t>
            </a:r>
            <a:r>
              <a:rPr lang="pt-BR" dirty="0">
                <a:cs typeface="Times New Roman" panose="02020603050405020304" pitchFamily="18" charset="0"/>
              </a:rPr>
              <a:t> é um pacote do Python que auxilia na adequação do código aos padrões de programação da comunidade Python</a:t>
            </a:r>
          </a:p>
          <a:p>
            <a:r>
              <a:rPr lang="pt-BR" dirty="0">
                <a:cs typeface="Times New Roman" panose="02020603050405020304" pitchFamily="18" charset="0"/>
              </a:rPr>
              <a:t>Para instalar o </a:t>
            </a:r>
            <a:r>
              <a:rPr lang="pt-BR" dirty="0" err="1">
                <a:cs typeface="Times New Roman" panose="02020603050405020304" pitchFamily="18" charset="0"/>
              </a:rPr>
              <a:t>pylint</a:t>
            </a:r>
            <a:r>
              <a:rPr lang="pt-BR" dirty="0">
                <a:cs typeface="Times New Roman" panose="02020603050405020304" pitchFamily="18" charset="0"/>
              </a:rPr>
              <a:t>...</a:t>
            </a:r>
          </a:p>
          <a:p>
            <a:pPr lvl="1"/>
            <a:r>
              <a:rPr lang="pt-BR" dirty="0">
                <a:cs typeface="Times New Roman" panose="02020603050405020304" pitchFamily="18" charset="0"/>
              </a:rPr>
              <a:t>...para </a:t>
            </a:r>
            <a:r>
              <a:rPr lang="pt-BR" dirty="0" err="1">
                <a:cs typeface="Times New Roman" panose="02020603050405020304" pitchFamily="18" charset="0"/>
              </a:rPr>
              <a:t>MacOS</a:t>
            </a:r>
            <a:r>
              <a:rPr lang="pt-BR" dirty="0">
                <a:cs typeface="Times New Roman" panose="02020603050405020304" pitchFamily="18" charset="0"/>
              </a:rPr>
              <a:t> veja </a:t>
            </a:r>
            <a:r>
              <a:rPr lang="pt-BR" dirty="0">
                <a:cs typeface="Times New Roman" panose="02020603050405020304" pitchFamily="18" charset="0"/>
                <a:hlinkClick r:id="rId2" action="ppaction://hlinksldjump"/>
              </a:rPr>
              <a:t>aqui</a:t>
            </a:r>
            <a:endParaRPr lang="pt-BR" dirty="0">
              <a:cs typeface="Times New Roman" panose="02020603050405020304" pitchFamily="18" charset="0"/>
            </a:endParaRPr>
          </a:p>
          <a:p>
            <a:pPr lvl="1"/>
            <a:r>
              <a:rPr lang="pt-BR" dirty="0">
                <a:ea typeface="Microsoft Sans Serif" panose="020B0604020202020204" pitchFamily="34" charset="0"/>
                <a:cs typeface="Times New Roman" panose="02020603050405020304" pitchFamily="18" charset="0"/>
              </a:rPr>
              <a:t>...para Windows veja </a:t>
            </a:r>
            <a:r>
              <a:rPr lang="pt-BR" dirty="0">
                <a:ea typeface="Microsoft Sans Serif" panose="020B0604020202020204" pitchFamily="34" charset="0"/>
                <a:cs typeface="Times New Roman" panose="02020603050405020304" pitchFamily="18" charset="0"/>
                <a:hlinkClick r:id="rId3" action="ppaction://hlinksldjump"/>
              </a:rPr>
              <a:t>aqui</a:t>
            </a:r>
            <a:endParaRPr lang="pt-BR" dirty="0">
              <a:ea typeface="Microsoft Sans Serif" panose="020B0604020202020204" pitchFamily="34" charset="0"/>
              <a:cs typeface="Microsoft Sans Serif" panose="020B0604020202020204" pitchFamily="34" charset="0"/>
            </a:endParaRPr>
          </a:p>
          <a:p>
            <a:r>
              <a:rPr lang="pt-BR" dirty="0">
                <a:cs typeface="Times New Roman" panose="02020603050405020304" pitchFamily="18" charset="0"/>
              </a:rPr>
              <a:t>Para executar o </a:t>
            </a:r>
            <a:r>
              <a:rPr lang="pt-BR" dirty="0" err="1">
                <a:cs typeface="Times New Roman" panose="02020603050405020304" pitchFamily="18" charset="0"/>
              </a:rPr>
              <a:t>pylint</a:t>
            </a:r>
            <a:r>
              <a:rPr lang="pt-BR" dirty="0">
                <a:cs typeface="Times New Roman" panose="02020603050405020304" pitchFamily="18" charset="0"/>
              </a:rPr>
              <a:t> basta entrar com o comando </a:t>
            </a:r>
            <a:r>
              <a:rPr lang="pt-BR" b="1" dirty="0" err="1">
                <a:cs typeface="Times New Roman" panose="02020603050405020304" pitchFamily="18" charset="0"/>
              </a:rPr>
              <a:t>pylint</a:t>
            </a:r>
            <a:r>
              <a:rPr lang="pt-BR" b="1" dirty="0">
                <a:cs typeface="Times New Roman" panose="02020603050405020304" pitchFamily="18" charset="0"/>
              </a:rPr>
              <a:t> &lt;caminho</a:t>
            </a:r>
            <a:r>
              <a:rPr lang="pt-BR" dirty="0">
                <a:cs typeface="Times New Roman" panose="02020603050405020304" pitchFamily="18" charset="0"/>
              </a:rPr>
              <a:t>&gt;, com o caminho do arquivo que deseja rodar o </a:t>
            </a:r>
            <a:r>
              <a:rPr lang="pt-BR" dirty="0" err="1">
                <a:cs typeface="Times New Roman" panose="02020603050405020304" pitchFamily="18" charset="0"/>
              </a:rPr>
              <a:t>linter</a:t>
            </a:r>
            <a:r>
              <a:rPr lang="pt-BR" dirty="0">
                <a:cs typeface="Times New Roman" panose="02020603050405020304" pitchFamily="18"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55</a:t>
            </a:fld>
            <a:endParaRPr lang="pt-BR"/>
          </a:p>
        </p:txBody>
      </p:sp>
      <p:pic>
        <p:nvPicPr>
          <p:cNvPr id="10" name="Imagem 9">
            <a:extLst>
              <a:ext uri="{FF2B5EF4-FFF2-40B4-BE49-F238E27FC236}">
                <a16:creationId xmlns:a16="http://schemas.microsoft.com/office/drawing/2014/main" id="{02760E8D-6F22-405E-AC6F-83534186FCDB}"/>
              </a:ext>
            </a:extLst>
          </p:cNvPr>
          <p:cNvPicPr>
            <a:picLocks noChangeAspect="1"/>
          </p:cNvPicPr>
          <p:nvPr/>
        </p:nvPicPr>
        <p:blipFill>
          <a:blip r:embed="rId4"/>
          <a:stretch>
            <a:fillRect/>
          </a:stretch>
        </p:blipFill>
        <p:spPr>
          <a:xfrm>
            <a:off x="4652211" y="9724371"/>
            <a:ext cx="15079578" cy="2325562"/>
          </a:xfrm>
          <a:prstGeom prst="rect">
            <a:avLst/>
          </a:prstGeom>
        </p:spPr>
      </p:pic>
    </p:spTree>
    <p:extLst>
      <p:ext uri="{BB962C8B-B14F-4D97-AF65-F5344CB8AC3E}">
        <p14:creationId xmlns:p14="http://schemas.microsoft.com/office/powerpoint/2010/main" val="205363881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Configurando o </a:t>
            </a:r>
            <a:r>
              <a:rPr lang="pt-BR" dirty="0" err="1"/>
              <a:t>pylint</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dirty="0">
                <a:cs typeface="Times New Roman" panose="02020603050405020304" pitchFamily="18" charset="0"/>
              </a:rPr>
              <a:t>O </a:t>
            </a:r>
            <a:r>
              <a:rPr lang="pt-BR" dirty="0" err="1">
                <a:cs typeface="Times New Roman" panose="02020603050405020304" pitchFamily="18" charset="0"/>
              </a:rPr>
              <a:t>pylint</a:t>
            </a:r>
            <a:r>
              <a:rPr lang="pt-BR" dirty="0">
                <a:cs typeface="Times New Roman" panose="02020603050405020304" pitchFamily="18" charset="0"/>
              </a:rPr>
              <a:t> ainda pode ser rodado direto no terminal do </a:t>
            </a:r>
            <a:r>
              <a:rPr lang="pt-BR" dirty="0" err="1">
                <a:cs typeface="Times New Roman" panose="02020603050405020304" pitchFamily="18" charset="0"/>
              </a:rPr>
              <a:t>VSCode</a:t>
            </a:r>
            <a:r>
              <a:rPr lang="pt-BR" dirty="0">
                <a:cs typeface="Times New Roman" panose="02020603050405020304" pitchFamily="18" charset="0"/>
              </a:rPr>
              <a:t> ou do </a:t>
            </a:r>
            <a:r>
              <a:rPr lang="pt-BR" dirty="0" err="1">
                <a:cs typeface="Times New Roman" panose="02020603050405020304" pitchFamily="18" charset="0"/>
              </a:rPr>
              <a:t>PyCharm</a:t>
            </a:r>
            <a:r>
              <a:rPr lang="pt-BR" dirty="0">
                <a:cs typeface="Times New Roman" panose="02020603050405020304" pitchFamily="18" charset="0"/>
              </a:rPr>
              <a:t>, basta abrir o terminar e seguir os mesmos passos mencionados anteriormente. No entanto, os ambos os </a:t>
            </a:r>
            <a:r>
              <a:rPr lang="pt-BR" dirty="0" err="1">
                <a:cs typeface="Times New Roman" panose="02020603050405020304" pitchFamily="18" charset="0"/>
              </a:rPr>
              <a:t>IDEs</a:t>
            </a:r>
            <a:r>
              <a:rPr lang="pt-BR" dirty="0">
                <a:cs typeface="Times New Roman" panose="02020603050405020304" pitchFamily="18" charset="0"/>
              </a:rPr>
              <a:t> fornecem meios de utilizar o </a:t>
            </a:r>
            <a:r>
              <a:rPr lang="pt-BR" dirty="0" err="1">
                <a:cs typeface="Times New Roman" panose="02020603050405020304" pitchFamily="18" charset="0"/>
              </a:rPr>
              <a:t>pylint</a:t>
            </a:r>
            <a:r>
              <a:rPr lang="pt-BR" dirty="0">
                <a:cs typeface="Times New Roman" panose="02020603050405020304" pitchFamily="18" charset="0"/>
              </a:rPr>
              <a:t> diretamente durante a implementação do código.</a:t>
            </a:r>
          </a:p>
          <a:p>
            <a:r>
              <a:rPr lang="pt-BR" b="1" dirty="0">
                <a:cs typeface="Times New Roman" panose="02020603050405020304" pitchFamily="18" charset="0"/>
              </a:rPr>
              <a:t>Usando o </a:t>
            </a:r>
            <a:r>
              <a:rPr lang="pt-BR" b="1" dirty="0" err="1">
                <a:cs typeface="Times New Roman" panose="02020603050405020304" pitchFamily="18" charset="0"/>
              </a:rPr>
              <a:t>pylint</a:t>
            </a:r>
            <a:r>
              <a:rPr lang="pt-BR" b="1" dirty="0">
                <a:cs typeface="Times New Roman" panose="02020603050405020304" pitchFamily="18" charset="0"/>
              </a:rPr>
              <a:t> no </a:t>
            </a:r>
            <a:r>
              <a:rPr lang="pt-BR" b="1" dirty="0" err="1">
                <a:cs typeface="Times New Roman" panose="02020603050405020304" pitchFamily="18" charset="0"/>
              </a:rPr>
              <a:t>PyCharm</a:t>
            </a:r>
            <a:r>
              <a:rPr lang="pt-BR" b="1" dirty="0">
                <a:cs typeface="Times New Roman" panose="02020603050405020304" pitchFamily="18" charset="0"/>
              </a:rPr>
              <a:t>:</a:t>
            </a:r>
          </a:p>
          <a:p>
            <a:pPr lvl="1">
              <a:buSzPct val="100000"/>
            </a:pPr>
            <a:r>
              <a:rPr lang="pt-BR" dirty="0">
                <a:cs typeface="Times New Roman" panose="02020603050405020304" pitchFamily="18" charset="0"/>
              </a:rPr>
              <a:t>O </a:t>
            </a:r>
            <a:r>
              <a:rPr lang="pt-BR" dirty="0" err="1">
                <a:cs typeface="Times New Roman" panose="02020603050405020304" pitchFamily="18" charset="0"/>
              </a:rPr>
              <a:t>PyCharm</a:t>
            </a:r>
            <a:r>
              <a:rPr lang="pt-BR" dirty="0">
                <a:cs typeface="Times New Roman" panose="02020603050405020304" pitchFamily="18" charset="0"/>
              </a:rPr>
              <a:t> já possui a inspeção automática do editor, após configurar o interpretador. Para identificar as inspeções vá em </a:t>
            </a:r>
            <a:r>
              <a:rPr lang="pt-BR" b="1" dirty="0">
                <a:cs typeface="Times New Roman" panose="02020603050405020304" pitchFamily="18" charset="0"/>
              </a:rPr>
              <a:t>File &gt; Settings</a:t>
            </a:r>
            <a:r>
              <a:rPr lang="pt-BR" dirty="0">
                <a:cs typeface="Times New Roman" panose="02020603050405020304" pitchFamily="18" charset="0"/>
              </a:rPr>
              <a:t> e na janela clique em </a:t>
            </a:r>
            <a:r>
              <a:rPr lang="pt-BR" b="1" dirty="0">
                <a:cs typeface="Times New Roman" panose="02020603050405020304" pitchFamily="18" charset="0"/>
              </a:rPr>
              <a:t>Editor</a:t>
            </a:r>
            <a:r>
              <a:rPr lang="pt-BR" dirty="0">
                <a:cs typeface="Times New Roman" panose="02020603050405020304" pitchFamily="18" charset="0"/>
              </a:rPr>
              <a:t> e depois em </a:t>
            </a:r>
            <a:r>
              <a:rPr lang="pt-BR" b="1" dirty="0" err="1">
                <a:cs typeface="Times New Roman" panose="02020603050405020304" pitchFamily="18" charset="0"/>
              </a:rPr>
              <a:t>Inspections</a:t>
            </a:r>
            <a:r>
              <a:rPr lang="pt-BR" dirty="0">
                <a:cs typeface="Times New Roman" panose="02020603050405020304" pitchFamily="18" charset="0"/>
              </a:rPr>
              <a:t>;</a:t>
            </a:r>
          </a:p>
          <a:p>
            <a:pPr lvl="1">
              <a:buSzPct val="100000"/>
            </a:pPr>
            <a:r>
              <a:rPr lang="pt-BR" dirty="0">
                <a:cs typeface="Times New Roman" panose="02020603050405020304" pitchFamily="18" charset="0"/>
              </a:rPr>
              <a:t>O </a:t>
            </a:r>
            <a:r>
              <a:rPr lang="pt-BR" dirty="0" err="1">
                <a:cs typeface="Times New Roman" panose="02020603050405020304" pitchFamily="18" charset="0"/>
              </a:rPr>
              <a:t>PyCharm</a:t>
            </a:r>
            <a:r>
              <a:rPr lang="pt-BR" dirty="0">
                <a:cs typeface="Times New Roman" panose="02020603050405020304" pitchFamily="18" charset="0"/>
              </a:rPr>
              <a:t> também possui um plugin. Em </a:t>
            </a:r>
            <a:r>
              <a:rPr lang="pt-BR" b="1" dirty="0">
                <a:cs typeface="Times New Roman" panose="02020603050405020304" pitchFamily="18" charset="0"/>
              </a:rPr>
              <a:t>File &gt; Settings</a:t>
            </a:r>
            <a:r>
              <a:rPr lang="pt-BR" dirty="0">
                <a:cs typeface="Times New Roman" panose="02020603050405020304" pitchFamily="18" charset="0"/>
              </a:rPr>
              <a:t>, clique em </a:t>
            </a:r>
            <a:r>
              <a:rPr lang="pt-BR" b="1" dirty="0">
                <a:cs typeface="Times New Roman" panose="02020603050405020304" pitchFamily="18" charset="0"/>
              </a:rPr>
              <a:t>Plugins</a:t>
            </a:r>
            <a:r>
              <a:rPr lang="pt-BR" dirty="0">
                <a:cs typeface="Times New Roman" panose="02020603050405020304" pitchFamily="18" charset="0"/>
              </a:rPr>
              <a:t> e busque por </a:t>
            </a:r>
            <a:r>
              <a:rPr lang="pt-BR" b="1" dirty="0" err="1">
                <a:cs typeface="Times New Roman" panose="02020603050405020304" pitchFamily="18" charset="0"/>
              </a:rPr>
              <a:t>Pylint</a:t>
            </a:r>
            <a:r>
              <a:rPr lang="pt-BR" dirty="0">
                <a:cs typeface="Times New Roman" panose="02020603050405020304" pitchFamily="18" charset="0"/>
              </a:rPr>
              <a:t>. Instale e reinicie o IDE. Sempre que abrir um arquivo Python o IDE vai incluir a opção “</a:t>
            </a:r>
            <a:r>
              <a:rPr lang="pt-BR" dirty="0" err="1">
                <a:cs typeface="Times New Roman" panose="02020603050405020304" pitchFamily="18" charset="0"/>
              </a:rPr>
              <a:t>Pylint</a:t>
            </a:r>
            <a:r>
              <a:rPr lang="pt-BR" dirty="0">
                <a:cs typeface="Times New Roman" panose="02020603050405020304" pitchFamily="18" charset="0"/>
              </a:rPr>
              <a:t>” no canto inferior esquerdo. Para executar basta clicar na opção e depois em “</a:t>
            </a:r>
            <a:r>
              <a:rPr lang="pt-BR" dirty="0" err="1">
                <a:cs typeface="Times New Roman" panose="02020603050405020304" pitchFamily="18" charset="0"/>
              </a:rPr>
              <a:t>Run</a:t>
            </a:r>
            <a:r>
              <a:rPr lang="pt-BR" dirty="0">
                <a:cs typeface="Times New Roman" panose="02020603050405020304" pitchFamily="18" charset="0"/>
              </a:rPr>
              <a:t>”.</a:t>
            </a:r>
          </a:p>
          <a:p>
            <a:pPr marL="1377950" lvl="1" indent="-742950">
              <a:buSzPct val="100000"/>
              <a:buFont typeface="Arial" panose="020B0604020202020204" pitchFamily="34" charset="0"/>
              <a:buChar char="•"/>
            </a:pPr>
            <a:endParaRPr lang="pt-BR" dirty="0">
              <a:latin typeface="+mj-lt"/>
              <a:cs typeface="Times New Roman" panose="02020603050405020304" pitchFamily="18"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56</a:t>
            </a:fld>
            <a:endParaRPr lang="pt-BR"/>
          </a:p>
        </p:txBody>
      </p:sp>
      <p:pic>
        <p:nvPicPr>
          <p:cNvPr id="6" name="Imagem 5">
            <a:extLst>
              <a:ext uri="{FF2B5EF4-FFF2-40B4-BE49-F238E27FC236}">
                <a16:creationId xmlns:a16="http://schemas.microsoft.com/office/drawing/2014/main" id="{63A27EEC-8855-4790-9529-71365D543E41}"/>
              </a:ext>
            </a:extLst>
          </p:cNvPr>
          <p:cNvPicPr>
            <a:picLocks noChangeAspect="1"/>
          </p:cNvPicPr>
          <p:nvPr/>
        </p:nvPicPr>
        <p:blipFill>
          <a:blip r:embed="rId2"/>
          <a:stretch>
            <a:fillRect/>
          </a:stretch>
        </p:blipFill>
        <p:spPr>
          <a:xfrm>
            <a:off x="12111789" y="12109571"/>
            <a:ext cx="6368716" cy="696256"/>
          </a:xfrm>
          <a:prstGeom prst="rect">
            <a:avLst/>
          </a:prstGeom>
        </p:spPr>
      </p:pic>
    </p:spTree>
    <p:extLst>
      <p:ext uri="{BB962C8B-B14F-4D97-AF65-F5344CB8AC3E}">
        <p14:creationId xmlns:p14="http://schemas.microsoft.com/office/powerpoint/2010/main" val="306325395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Configurando o </a:t>
            </a:r>
            <a:r>
              <a:rPr lang="pt-BR" dirty="0" err="1"/>
              <a:t>pylint</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Times New Roman" panose="02020603050405020304" pitchFamily="18" charset="0"/>
              </a:rPr>
              <a:t>Usando o </a:t>
            </a:r>
            <a:r>
              <a:rPr lang="pt-BR" b="1" dirty="0" err="1">
                <a:cs typeface="Times New Roman" panose="02020603050405020304" pitchFamily="18" charset="0"/>
              </a:rPr>
              <a:t>pylint</a:t>
            </a:r>
            <a:r>
              <a:rPr lang="pt-BR" b="1" dirty="0">
                <a:cs typeface="Times New Roman" panose="02020603050405020304" pitchFamily="18" charset="0"/>
              </a:rPr>
              <a:t> no </a:t>
            </a:r>
            <a:r>
              <a:rPr lang="pt-BR" b="1" dirty="0" err="1">
                <a:cs typeface="Times New Roman" panose="02020603050405020304" pitchFamily="18" charset="0"/>
              </a:rPr>
              <a:t>VSCode</a:t>
            </a:r>
            <a:r>
              <a:rPr lang="pt-BR" b="1" dirty="0">
                <a:cs typeface="Times New Roman" panose="02020603050405020304" pitchFamily="18" charset="0"/>
              </a:rPr>
              <a:t>:</a:t>
            </a:r>
          </a:p>
          <a:p>
            <a:pPr lvl="1">
              <a:buSzPct val="100000"/>
            </a:pPr>
            <a:r>
              <a:rPr lang="pt-BR" dirty="0">
                <a:cs typeface="Times New Roman" panose="02020603050405020304" pitchFamily="18" charset="0"/>
              </a:rPr>
              <a:t>Com a extensão “Python” instalada no </a:t>
            </a:r>
            <a:r>
              <a:rPr lang="pt-BR" dirty="0" err="1">
                <a:cs typeface="Times New Roman" panose="02020603050405020304" pitchFamily="18" charset="0"/>
              </a:rPr>
              <a:t>VSCode</a:t>
            </a:r>
            <a:r>
              <a:rPr lang="pt-BR" dirty="0">
                <a:cs typeface="Times New Roman" panose="02020603050405020304" pitchFamily="18" charset="0"/>
              </a:rPr>
              <a:t> e o pacote </a:t>
            </a:r>
            <a:r>
              <a:rPr lang="pt-BR" dirty="0" err="1">
                <a:cs typeface="Times New Roman" panose="02020603050405020304" pitchFamily="18" charset="0"/>
              </a:rPr>
              <a:t>pylint</a:t>
            </a:r>
            <a:r>
              <a:rPr lang="pt-BR" dirty="0">
                <a:cs typeface="Times New Roman" panose="02020603050405020304" pitchFamily="18" charset="0"/>
              </a:rPr>
              <a:t> instalado, abra o menu de configurações (</a:t>
            </a:r>
            <a:r>
              <a:rPr lang="pt-BR" dirty="0">
                <a:cs typeface="Courier New" panose="02070309020205020404" pitchFamily="49" charset="0"/>
              </a:rPr>
              <a:t>use o atalho </a:t>
            </a:r>
            <a:r>
              <a:rPr lang="pt-BR" b="1" dirty="0" err="1">
                <a:cs typeface="Courier New" panose="02070309020205020404" pitchFamily="49" charset="0"/>
              </a:rPr>
              <a:t>Ctrl</a:t>
            </a:r>
            <a:r>
              <a:rPr lang="pt-BR" b="1" dirty="0">
                <a:cs typeface="Courier New" panose="02070309020205020404" pitchFamily="49" charset="0"/>
              </a:rPr>
              <a:t> + ,</a:t>
            </a:r>
            <a:r>
              <a:rPr lang="pt-BR" dirty="0">
                <a:cs typeface="Courier New" panose="02070309020205020404" pitchFamily="49" charset="0"/>
              </a:rPr>
              <a:t> ou vá em </a:t>
            </a:r>
            <a:r>
              <a:rPr lang="pt-BR" b="1" dirty="0">
                <a:cs typeface="Courier New" panose="02070309020205020404" pitchFamily="49" charset="0"/>
              </a:rPr>
              <a:t>File &gt; </a:t>
            </a:r>
            <a:r>
              <a:rPr lang="pt-BR" b="1" dirty="0" err="1">
                <a:cs typeface="Courier New" panose="02070309020205020404" pitchFamily="49" charset="0"/>
              </a:rPr>
              <a:t>Preferences</a:t>
            </a:r>
            <a:r>
              <a:rPr lang="pt-BR" b="1" dirty="0">
                <a:cs typeface="Courier New" panose="02070309020205020404" pitchFamily="49" charset="0"/>
              </a:rPr>
              <a:t> &gt; Settings</a:t>
            </a:r>
            <a:r>
              <a:rPr lang="pt-BR" dirty="0">
                <a:cs typeface="Courier New" panose="02070309020205020404" pitchFamily="49" charset="0"/>
              </a:rPr>
              <a:t>) e procure por </a:t>
            </a:r>
            <a:r>
              <a:rPr lang="pt-BR" dirty="0" err="1">
                <a:cs typeface="Courier New" panose="02070309020205020404" pitchFamily="49" charset="0"/>
              </a:rPr>
              <a:t>python</a:t>
            </a:r>
            <a:r>
              <a:rPr lang="pt-BR" dirty="0">
                <a:cs typeface="Courier New" panose="02070309020205020404" pitchFamily="49" charset="0"/>
              </a:rPr>
              <a:t> </a:t>
            </a:r>
            <a:r>
              <a:rPr lang="pt-BR" dirty="0" err="1">
                <a:cs typeface="Courier New" panose="02070309020205020404" pitchFamily="49" charset="0"/>
              </a:rPr>
              <a:t>linting</a:t>
            </a:r>
            <a:r>
              <a:rPr lang="pt-BR" dirty="0">
                <a:cs typeface="Courier New" panose="02070309020205020404" pitchFamily="49" charset="0"/>
              </a:rPr>
              <a:t>;</a:t>
            </a:r>
          </a:p>
          <a:p>
            <a:pPr lvl="1">
              <a:buSzPct val="100000"/>
            </a:pPr>
            <a:r>
              <a:rPr lang="pt-BR" dirty="0">
                <a:cs typeface="Times New Roman" panose="02020603050405020304" pitchFamily="18" charset="0"/>
              </a:rPr>
              <a:t>Marque as seguintes opções:</a:t>
            </a:r>
          </a:p>
          <a:p>
            <a:pPr marL="1906588" lvl="2" indent="-571500">
              <a:buSzPct val="100000"/>
            </a:pPr>
            <a:r>
              <a:rPr lang="pt-BR" dirty="0">
                <a:cs typeface="Times New Roman" panose="02020603050405020304" pitchFamily="18" charset="0"/>
              </a:rPr>
              <a:t>Python &gt; </a:t>
            </a:r>
            <a:r>
              <a:rPr lang="pt-BR" dirty="0" err="1">
                <a:cs typeface="Times New Roman" panose="02020603050405020304" pitchFamily="18" charset="0"/>
              </a:rPr>
              <a:t>Linting</a:t>
            </a:r>
            <a:r>
              <a:rPr lang="pt-BR" dirty="0">
                <a:cs typeface="Times New Roman" panose="02020603050405020304" pitchFamily="18" charset="0"/>
              </a:rPr>
              <a:t>: </a:t>
            </a:r>
            <a:r>
              <a:rPr lang="pt-BR" dirty="0" err="1">
                <a:cs typeface="Times New Roman" panose="02020603050405020304" pitchFamily="18" charset="0"/>
              </a:rPr>
              <a:t>Enabled</a:t>
            </a:r>
            <a:endParaRPr lang="pt-BR" dirty="0">
              <a:cs typeface="Times New Roman" panose="02020603050405020304" pitchFamily="18" charset="0"/>
            </a:endParaRPr>
          </a:p>
          <a:p>
            <a:pPr marL="1906588" lvl="2" indent="-571500">
              <a:buSzPct val="100000"/>
            </a:pPr>
            <a:r>
              <a:rPr lang="pt-BR" dirty="0">
                <a:cs typeface="Times New Roman" panose="02020603050405020304" pitchFamily="18" charset="0"/>
              </a:rPr>
              <a:t>Python &gt; </a:t>
            </a:r>
            <a:r>
              <a:rPr lang="pt-BR" dirty="0" err="1">
                <a:cs typeface="Times New Roman" panose="02020603050405020304" pitchFamily="18" charset="0"/>
              </a:rPr>
              <a:t>Linting</a:t>
            </a:r>
            <a:r>
              <a:rPr lang="pt-BR" dirty="0">
                <a:cs typeface="Times New Roman" panose="02020603050405020304" pitchFamily="18" charset="0"/>
              </a:rPr>
              <a:t>: Lint </a:t>
            </a:r>
            <a:r>
              <a:rPr lang="pt-BR" dirty="0" err="1">
                <a:cs typeface="Times New Roman" panose="02020603050405020304" pitchFamily="18" charset="0"/>
              </a:rPr>
              <a:t>On</a:t>
            </a:r>
            <a:r>
              <a:rPr lang="pt-BR" dirty="0">
                <a:cs typeface="Times New Roman" panose="02020603050405020304" pitchFamily="18" charset="0"/>
              </a:rPr>
              <a:t> </a:t>
            </a:r>
            <a:r>
              <a:rPr lang="pt-BR" dirty="0" err="1">
                <a:cs typeface="Times New Roman" panose="02020603050405020304" pitchFamily="18" charset="0"/>
              </a:rPr>
              <a:t>Save</a:t>
            </a:r>
            <a:endParaRPr lang="pt-BR" dirty="0">
              <a:cs typeface="Times New Roman" panose="02020603050405020304" pitchFamily="18" charset="0"/>
            </a:endParaRPr>
          </a:p>
          <a:p>
            <a:pPr marL="1906588" lvl="2" indent="-571500">
              <a:buSzPct val="100000"/>
            </a:pPr>
            <a:r>
              <a:rPr lang="pt-BR" dirty="0">
                <a:cs typeface="Times New Roman" panose="02020603050405020304" pitchFamily="18" charset="0"/>
              </a:rPr>
              <a:t>Python &gt; </a:t>
            </a:r>
            <a:r>
              <a:rPr lang="pt-BR" dirty="0" err="1">
                <a:cs typeface="Times New Roman" panose="02020603050405020304" pitchFamily="18" charset="0"/>
              </a:rPr>
              <a:t>Linting</a:t>
            </a:r>
            <a:r>
              <a:rPr lang="pt-BR" dirty="0">
                <a:cs typeface="Times New Roman" panose="02020603050405020304" pitchFamily="18" charset="0"/>
              </a:rPr>
              <a:t>: </a:t>
            </a:r>
            <a:r>
              <a:rPr lang="pt-BR" dirty="0" err="1">
                <a:cs typeface="Times New Roman" panose="02020603050405020304" pitchFamily="18" charset="0"/>
              </a:rPr>
              <a:t>Pylint</a:t>
            </a:r>
            <a:r>
              <a:rPr lang="pt-BR" dirty="0">
                <a:cs typeface="Times New Roman" panose="02020603050405020304" pitchFamily="18" charset="0"/>
              </a:rPr>
              <a:t> </a:t>
            </a:r>
            <a:r>
              <a:rPr lang="pt-BR" dirty="0" err="1">
                <a:cs typeface="Times New Roman" panose="02020603050405020304" pitchFamily="18" charset="0"/>
              </a:rPr>
              <a:t>Enabled</a:t>
            </a:r>
            <a:endParaRPr lang="pt-BR" dirty="0">
              <a:cs typeface="Times New Roman" panose="02020603050405020304" pitchFamily="18" charset="0"/>
            </a:endParaRPr>
          </a:p>
          <a:p>
            <a:pPr lvl="1">
              <a:buSzPct val="100000"/>
            </a:pPr>
            <a:r>
              <a:rPr lang="pt-BR" dirty="0">
                <a:cs typeface="Times New Roman" panose="02020603050405020304" pitchFamily="18" charset="0"/>
              </a:rPr>
              <a:t>Para rodar o </a:t>
            </a:r>
            <a:r>
              <a:rPr lang="pt-BR" dirty="0" err="1">
                <a:cs typeface="Times New Roman" panose="02020603050405020304" pitchFamily="18" charset="0"/>
              </a:rPr>
              <a:t>pylint</a:t>
            </a:r>
            <a:r>
              <a:rPr lang="pt-BR" dirty="0">
                <a:cs typeface="Times New Roman" panose="02020603050405020304" pitchFamily="18" charset="0"/>
              </a:rPr>
              <a:t> sem ser pelo terminal, use o atalho</a:t>
            </a:r>
            <a:br>
              <a:rPr lang="pt-BR" dirty="0">
                <a:cs typeface="Times New Roman" panose="02020603050405020304" pitchFamily="18" charset="0"/>
              </a:rPr>
            </a:br>
            <a:r>
              <a:rPr lang="pt-BR" b="1" dirty="0" err="1">
                <a:cs typeface="Times New Roman" panose="02020603050405020304" pitchFamily="18" charset="0"/>
              </a:rPr>
              <a:t>Ctrl</a:t>
            </a:r>
            <a:r>
              <a:rPr lang="pt-BR" b="1" dirty="0">
                <a:cs typeface="Times New Roman" panose="02020603050405020304" pitchFamily="18" charset="0"/>
              </a:rPr>
              <a:t> + Shift + P</a:t>
            </a:r>
            <a:r>
              <a:rPr lang="pt-BR" dirty="0">
                <a:cs typeface="Times New Roman" panose="02020603050405020304" pitchFamily="18" charset="0"/>
              </a:rPr>
              <a:t> e em seguida digite “</a:t>
            </a:r>
            <a:r>
              <a:rPr lang="pt-BR" dirty="0" err="1">
                <a:cs typeface="Times New Roman" panose="02020603050405020304" pitchFamily="18" charset="0"/>
              </a:rPr>
              <a:t>Run</a:t>
            </a:r>
            <a:r>
              <a:rPr lang="pt-BR" dirty="0">
                <a:cs typeface="Times New Roman" panose="02020603050405020304" pitchFamily="18" charset="0"/>
              </a:rPr>
              <a:t> </a:t>
            </a:r>
            <a:r>
              <a:rPr lang="pt-BR" dirty="0" err="1">
                <a:cs typeface="Times New Roman" panose="02020603050405020304" pitchFamily="18" charset="0"/>
              </a:rPr>
              <a:t>Linting</a:t>
            </a:r>
            <a:r>
              <a:rPr lang="pt-BR" dirty="0">
                <a:cs typeface="Times New Roman" panose="02020603050405020304" pitchFamily="18" charset="0"/>
              </a:rPr>
              <a:t>” e aperte</a:t>
            </a:r>
            <a:br>
              <a:rPr lang="pt-BR" dirty="0">
                <a:cs typeface="Times New Roman" panose="02020603050405020304" pitchFamily="18" charset="0"/>
              </a:rPr>
            </a:br>
            <a:r>
              <a:rPr lang="pt-BR" dirty="0" err="1">
                <a:cs typeface="Times New Roman" panose="02020603050405020304" pitchFamily="18" charset="0"/>
              </a:rPr>
              <a:t>Enter</a:t>
            </a:r>
            <a:r>
              <a:rPr lang="pt-BR" dirty="0">
                <a:cs typeface="Times New Roman" panose="02020603050405020304" pitchFamily="18" charset="0"/>
              </a:rPr>
              <a:t>. O IDE vai marcar no código os problemas.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57</a:t>
            </a:fld>
            <a:endParaRPr lang="pt-BR"/>
          </a:p>
        </p:txBody>
      </p:sp>
      <p:pic>
        <p:nvPicPr>
          <p:cNvPr id="3" name="Imagem 2">
            <a:extLst>
              <a:ext uri="{FF2B5EF4-FFF2-40B4-BE49-F238E27FC236}">
                <a16:creationId xmlns:a16="http://schemas.microsoft.com/office/drawing/2014/main" id="{D1193784-87D7-457C-A271-A2A8665DF66D}"/>
              </a:ext>
            </a:extLst>
          </p:cNvPr>
          <p:cNvPicPr>
            <a:picLocks noChangeAspect="1"/>
          </p:cNvPicPr>
          <p:nvPr/>
        </p:nvPicPr>
        <p:blipFill>
          <a:blip r:embed="rId2"/>
          <a:stretch>
            <a:fillRect/>
          </a:stretch>
        </p:blipFill>
        <p:spPr>
          <a:xfrm>
            <a:off x="16458306" y="5942258"/>
            <a:ext cx="4404452" cy="1276653"/>
          </a:xfrm>
          <a:prstGeom prst="rect">
            <a:avLst/>
          </a:prstGeom>
        </p:spPr>
      </p:pic>
      <p:pic>
        <p:nvPicPr>
          <p:cNvPr id="9" name="Imagem 8">
            <a:extLst>
              <a:ext uri="{FF2B5EF4-FFF2-40B4-BE49-F238E27FC236}">
                <a16:creationId xmlns:a16="http://schemas.microsoft.com/office/drawing/2014/main" id="{DDDD42C3-6014-4A8B-8A11-BE87AA77F7AA}"/>
              </a:ext>
            </a:extLst>
          </p:cNvPr>
          <p:cNvPicPr>
            <a:picLocks noChangeAspect="1"/>
          </p:cNvPicPr>
          <p:nvPr/>
        </p:nvPicPr>
        <p:blipFill>
          <a:blip r:embed="rId3"/>
          <a:stretch>
            <a:fillRect/>
          </a:stretch>
        </p:blipFill>
        <p:spPr>
          <a:xfrm>
            <a:off x="16458305" y="7459580"/>
            <a:ext cx="6027173" cy="1051252"/>
          </a:xfrm>
          <a:prstGeom prst="rect">
            <a:avLst/>
          </a:prstGeom>
        </p:spPr>
      </p:pic>
      <p:pic>
        <p:nvPicPr>
          <p:cNvPr id="11" name="Imagem 10">
            <a:extLst>
              <a:ext uri="{FF2B5EF4-FFF2-40B4-BE49-F238E27FC236}">
                <a16:creationId xmlns:a16="http://schemas.microsoft.com/office/drawing/2014/main" id="{6C1C417B-AE8C-46D0-BFC2-6BF4A99513C3}"/>
              </a:ext>
            </a:extLst>
          </p:cNvPr>
          <p:cNvPicPr>
            <a:picLocks noChangeAspect="1"/>
          </p:cNvPicPr>
          <p:nvPr/>
        </p:nvPicPr>
        <p:blipFill>
          <a:blip r:embed="rId4"/>
          <a:stretch>
            <a:fillRect/>
          </a:stretch>
        </p:blipFill>
        <p:spPr>
          <a:xfrm>
            <a:off x="16458306" y="8751501"/>
            <a:ext cx="5800115" cy="1231309"/>
          </a:xfrm>
          <a:prstGeom prst="rect">
            <a:avLst/>
          </a:prstGeom>
        </p:spPr>
      </p:pic>
    </p:spTree>
    <p:extLst>
      <p:ext uri="{BB962C8B-B14F-4D97-AF65-F5344CB8AC3E}">
        <p14:creationId xmlns:p14="http://schemas.microsoft.com/office/powerpoint/2010/main" val="199993199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Instalando pacotes pelo </a:t>
            </a:r>
            <a:r>
              <a:rPr lang="pt-BR" sz="11500" dirty="0" err="1"/>
              <a:t>PyPI</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58</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58909107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Instalando pacotes via </a:t>
            </a:r>
            <a:r>
              <a:rPr lang="pt-BR" dirty="0" err="1"/>
              <a:t>PyPI</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pPr marL="742950" indent="-742950">
              <a:buSzPct val="100000"/>
              <a:buFont typeface="Arial" panose="020B0604020202020204" pitchFamily="34" charset="0"/>
              <a:buChar char="•"/>
            </a:pPr>
            <a:r>
              <a:rPr lang="pt-BR" dirty="0">
                <a:cs typeface="Times New Roman" panose="02020603050405020304" pitchFamily="18" charset="0"/>
              </a:rPr>
              <a:t>Uma das grandes vantagens ao se programar em Python é ter à disposição uma gama de pacotes e bibliotecas disponíveis pela própria comunidade, que desenvolve novas funcionalidades e distribui online, na maioria das vezes de forma gratuita.</a:t>
            </a:r>
          </a:p>
          <a:p>
            <a:pPr marL="742950" indent="-742950">
              <a:buSzPct val="100000"/>
              <a:buFont typeface="Arial" panose="020B0604020202020204" pitchFamily="34" charset="0"/>
              <a:buChar char="•"/>
            </a:pPr>
            <a:r>
              <a:rPr lang="pt-BR" dirty="0">
                <a:cs typeface="Times New Roman" panose="02020603050405020304" pitchFamily="18" charset="0"/>
              </a:rPr>
              <a:t>Um dos locais mais confiáveis e mais simples de se obter um novo pacote é através do </a:t>
            </a:r>
            <a:r>
              <a:rPr lang="pt-BR" dirty="0" err="1">
                <a:cs typeface="Times New Roman" panose="02020603050405020304" pitchFamily="18" charset="0"/>
              </a:rPr>
              <a:t>PyPI</a:t>
            </a:r>
            <a:r>
              <a:rPr lang="pt-BR" dirty="0">
                <a:cs typeface="Times New Roman" panose="02020603050405020304" pitchFamily="18" charset="0"/>
              </a:rPr>
              <a:t>, um repositório oficial de pacotes da linguagem, mantido pela própria organização que mantém o Python.</a:t>
            </a:r>
          </a:p>
          <a:p>
            <a:pPr marL="742950" indent="-742950">
              <a:buSzPct val="100000"/>
              <a:buFont typeface="Arial" panose="020B0604020202020204" pitchFamily="34" charset="0"/>
              <a:buChar char="•"/>
            </a:pPr>
            <a:r>
              <a:rPr lang="pt-BR" dirty="0">
                <a:cs typeface="Times New Roman" panose="02020603050405020304" pitchFamily="18" charset="0"/>
              </a:rPr>
              <a:t>O </a:t>
            </a:r>
            <a:r>
              <a:rPr lang="pt-BR" dirty="0" err="1">
                <a:cs typeface="Times New Roman" panose="02020603050405020304" pitchFamily="18" charset="0"/>
              </a:rPr>
              <a:t>PyPI</a:t>
            </a:r>
            <a:r>
              <a:rPr lang="pt-BR" dirty="0">
                <a:cs typeface="Times New Roman" panose="02020603050405020304" pitchFamily="18" charset="0"/>
              </a:rPr>
              <a:t> é acessado utilizando uma ferramenta chamada </a:t>
            </a:r>
            <a:r>
              <a:rPr lang="pt-BR" b="1" dirty="0" err="1">
                <a:cs typeface="Times New Roman" panose="02020603050405020304" pitchFamily="18" charset="0"/>
              </a:rPr>
              <a:t>pip</a:t>
            </a:r>
            <a:r>
              <a:rPr lang="pt-BR" dirty="0">
                <a:cs typeface="Times New Roman" panose="02020603050405020304" pitchFamily="18" charset="0"/>
              </a:rPr>
              <a:t>, que é instalada automaticamente ao se instalar o interpretador de Python. Portanto, a instalação de novos pacotes é muito fácil de se realizar, com apenas uma linha de comando.</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59</a:t>
            </a:fld>
            <a:endParaRPr lang="pt-BR"/>
          </a:p>
        </p:txBody>
      </p:sp>
    </p:spTree>
    <p:extLst>
      <p:ext uri="{BB962C8B-B14F-4D97-AF65-F5344CB8AC3E}">
        <p14:creationId xmlns:p14="http://schemas.microsoft.com/office/powerpoint/2010/main" val="2098219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Apresentação do curso</a:t>
            </a:r>
          </a:p>
        </p:txBody>
      </p:sp>
      <p:sp>
        <p:nvSpPr>
          <p:cNvPr id="4" name="Espaço Reservado para Conteúdo 3">
            <a:extLst>
              <a:ext uri="{FF2B5EF4-FFF2-40B4-BE49-F238E27FC236}">
                <a16:creationId xmlns:a16="http://schemas.microsoft.com/office/drawing/2014/main" id="{7CB87C1D-D440-4A66-8F3B-8D67C76472C3}"/>
              </a:ext>
            </a:extLst>
          </p:cNvPr>
          <p:cNvSpPr>
            <a:spLocks noGrp="1"/>
          </p:cNvSpPr>
          <p:nvPr>
            <p:ph idx="1"/>
          </p:nvPr>
        </p:nvSpPr>
        <p:spPr/>
        <p:txBody>
          <a:bodyPr/>
          <a:lstStyle/>
          <a:p>
            <a:endParaRPr lang="pt-BR"/>
          </a:p>
        </p:txBody>
      </p:sp>
      <p:sp>
        <p:nvSpPr>
          <p:cNvPr id="5" name="Espaço Reservado para Número de Slide 4">
            <a:extLst>
              <a:ext uri="{FF2B5EF4-FFF2-40B4-BE49-F238E27FC236}">
                <a16:creationId xmlns:a16="http://schemas.microsoft.com/office/drawing/2014/main" id="{A41A86C6-43EE-475D-898C-29287247F827}"/>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6</a:t>
            </a:fld>
            <a:endParaRPr lang="pt-BR" dirty="0"/>
          </a:p>
        </p:txBody>
      </p:sp>
      <p:graphicFrame>
        <p:nvGraphicFramePr>
          <p:cNvPr id="6" name="Tabela 5">
            <a:extLst>
              <a:ext uri="{FF2B5EF4-FFF2-40B4-BE49-F238E27FC236}">
                <a16:creationId xmlns:a16="http://schemas.microsoft.com/office/drawing/2014/main" id="{B9ED3B9D-5546-41AA-8223-966B136CC146}"/>
              </a:ext>
            </a:extLst>
          </p:cNvPr>
          <p:cNvGraphicFramePr>
            <a:graphicFrameLocks noGrp="1"/>
          </p:cNvGraphicFramePr>
          <p:nvPr>
            <p:extLst>
              <p:ext uri="{D42A27DB-BD31-4B8C-83A1-F6EECF244321}">
                <p14:modId xmlns:p14="http://schemas.microsoft.com/office/powerpoint/2010/main" val="3616247583"/>
              </p:ext>
            </p:extLst>
          </p:nvPr>
        </p:nvGraphicFramePr>
        <p:xfrm>
          <a:off x="5633262" y="2743203"/>
          <a:ext cx="13117477" cy="8455329"/>
        </p:xfrm>
        <a:graphic>
          <a:graphicData uri="http://schemas.openxmlformats.org/drawingml/2006/table">
            <a:tbl>
              <a:tblPr firstRow="1" bandRow="1">
                <a:tableStyleId>{4C3C2611-4C71-4FC5-86AE-919BDF0F9419}</a:tableStyleId>
              </a:tblPr>
              <a:tblGrid>
                <a:gridCol w="2110154">
                  <a:extLst>
                    <a:ext uri="{9D8B030D-6E8A-4147-A177-3AD203B41FA5}">
                      <a16:colId xmlns:a16="http://schemas.microsoft.com/office/drawing/2014/main" val="2750388513"/>
                    </a:ext>
                  </a:extLst>
                </a:gridCol>
                <a:gridCol w="11007323">
                  <a:extLst>
                    <a:ext uri="{9D8B030D-6E8A-4147-A177-3AD203B41FA5}">
                      <a16:colId xmlns:a16="http://schemas.microsoft.com/office/drawing/2014/main" val="1203779666"/>
                    </a:ext>
                  </a:extLst>
                </a:gridCol>
              </a:tblGrid>
              <a:tr h="296864">
                <a:tc>
                  <a:txBody>
                    <a:bodyPr/>
                    <a:lstStyle/>
                    <a:p>
                      <a:pPr algn="ctr" fontAlgn="ctr"/>
                      <a:r>
                        <a:rPr lang="pt-BR" sz="3200" u="none" strike="noStrike">
                          <a:effectLst/>
                        </a:rPr>
                        <a:t>Dia</a:t>
                      </a:r>
                      <a:endParaRPr lang="pt-BR" sz="3200" b="1" i="0" u="none" strike="noStrike">
                        <a:solidFill>
                          <a:srgbClr val="FFFFFF"/>
                        </a:solidFill>
                        <a:effectLst/>
                        <a:latin typeface="Calibri" panose="020F0502020204030204" pitchFamily="34" charset="0"/>
                      </a:endParaRPr>
                    </a:p>
                  </a:txBody>
                  <a:tcPr marL="12369" marR="12369" marT="12369" marB="0" anchor="ctr"/>
                </a:tc>
                <a:tc>
                  <a:txBody>
                    <a:bodyPr/>
                    <a:lstStyle/>
                    <a:p>
                      <a:pPr algn="ctr" fontAlgn="ctr"/>
                      <a:r>
                        <a:rPr lang="pt-BR" sz="3200" u="none" strike="noStrike">
                          <a:effectLst/>
                        </a:rPr>
                        <a:t>Tópico</a:t>
                      </a:r>
                      <a:endParaRPr lang="pt-BR" sz="3200" b="1" i="0" u="none" strike="noStrike">
                        <a:solidFill>
                          <a:srgbClr val="FFFFFF"/>
                        </a:solidFill>
                        <a:effectLst/>
                        <a:latin typeface="Calibri" panose="020F0502020204030204" pitchFamily="34" charset="0"/>
                      </a:endParaRPr>
                    </a:p>
                  </a:txBody>
                  <a:tcPr marL="12369" marR="12369" marT="12369" marB="0" anchor="ctr"/>
                </a:tc>
                <a:extLst>
                  <a:ext uri="{0D108BD9-81ED-4DB2-BD59-A6C34878D82A}">
                    <a16:rowId xmlns:a16="http://schemas.microsoft.com/office/drawing/2014/main" val="1206983840"/>
                  </a:ext>
                </a:extLst>
              </a:tr>
              <a:tr h="296864">
                <a:tc>
                  <a:txBody>
                    <a:bodyPr/>
                    <a:lstStyle/>
                    <a:p>
                      <a:pPr algn="ctr" fontAlgn="ctr"/>
                      <a:r>
                        <a:rPr lang="pt-BR" sz="3200" b="0" u="none" strike="noStrike">
                          <a:solidFill>
                            <a:srgbClr val="000000"/>
                          </a:solidFill>
                          <a:effectLst/>
                        </a:rPr>
                        <a:t>18/out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4: Snake</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99053517"/>
                  </a:ext>
                </a:extLst>
              </a:tr>
              <a:tr h="296864">
                <a:tc>
                  <a:txBody>
                    <a:bodyPr/>
                    <a:lstStyle/>
                    <a:p>
                      <a:pPr algn="ctr" fontAlgn="ctr"/>
                      <a:r>
                        <a:rPr lang="pt-BR" sz="3200" b="0" u="none" strike="noStrike">
                          <a:solidFill>
                            <a:srgbClr val="000000"/>
                          </a:solidFill>
                          <a:effectLst/>
                        </a:rPr>
                        <a:t>20/out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Aplicação 4: </a:t>
                      </a:r>
                      <a:r>
                        <a:rPr lang="pt-BR" sz="3200" b="0" u="none" strike="noStrike" dirty="0" err="1">
                          <a:solidFill>
                            <a:srgbClr val="000000"/>
                          </a:solidFill>
                          <a:effectLst/>
                        </a:rPr>
                        <a:t>Snake</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993147800"/>
                  </a:ext>
                </a:extLst>
              </a:tr>
              <a:tr h="296864">
                <a:tc>
                  <a:txBody>
                    <a:bodyPr/>
                    <a:lstStyle/>
                    <a:p>
                      <a:pPr algn="ctr" fontAlgn="ctr"/>
                      <a:r>
                        <a:rPr lang="pt-BR" sz="3200" b="0" u="none" strike="noStrike">
                          <a:solidFill>
                            <a:srgbClr val="000000"/>
                          </a:solidFill>
                          <a:effectLst/>
                        </a:rPr>
                        <a:t>25/out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Projeto: construção dos elementos do jogo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4038678326"/>
                  </a:ext>
                </a:extLst>
              </a:tr>
              <a:tr h="296864">
                <a:tc>
                  <a:txBody>
                    <a:bodyPr/>
                    <a:lstStyle/>
                    <a:p>
                      <a:pPr algn="ctr" fontAlgn="ctr"/>
                      <a:r>
                        <a:rPr lang="pt-BR" sz="3200" b="0" u="none" strike="noStrike">
                          <a:solidFill>
                            <a:srgbClr val="000000"/>
                          </a:solidFill>
                          <a:effectLst/>
                        </a:rPr>
                        <a:t>27/out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Projeto: construção dos elementos do jogo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221662676"/>
                  </a:ext>
                </a:extLst>
              </a:tr>
              <a:tr h="296864">
                <a:tc>
                  <a:txBody>
                    <a:bodyPr/>
                    <a:lstStyle/>
                    <a:p>
                      <a:pPr algn="ctr" fontAlgn="ctr"/>
                      <a:r>
                        <a:rPr lang="pt-BR" sz="3200" b="0" u="none" strike="noStrike">
                          <a:solidFill>
                            <a:srgbClr val="000000"/>
                          </a:solidFill>
                          <a:effectLst/>
                        </a:rPr>
                        <a:t>01/nov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Feriado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437261518"/>
                  </a:ext>
                </a:extLst>
              </a:tr>
              <a:tr h="296864">
                <a:tc>
                  <a:txBody>
                    <a:bodyPr/>
                    <a:lstStyle/>
                    <a:p>
                      <a:pPr algn="ctr" fontAlgn="ctr"/>
                      <a:r>
                        <a:rPr lang="pt-BR" sz="3200" b="0" u="none" strike="noStrike">
                          <a:solidFill>
                            <a:srgbClr val="000000"/>
                          </a:solidFill>
                          <a:effectLst/>
                        </a:rPr>
                        <a:t>03/nov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5: Tiro ao alvo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235138777"/>
                  </a:ext>
                </a:extLst>
              </a:tr>
              <a:tr h="296864">
                <a:tc>
                  <a:txBody>
                    <a:bodyPr/>
                    <a:lstStyle/>
                    <a:p>
                      <a:pPr algn="ctr" fontAlgn="ctr"/>
                      <a:r>
                        <a:rPr lang="pt-BR" sz="3200" b="0" u="none" strike="noStrike">
                          <a:solidFill>
                            <a:srgbClr val="000000"/>
                          </a:solidFill>
                          <a:effectLst/>
                        </a:rPr>
                        <a:t>08/nov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5: Tiro ao alvo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828618023"/>
                  </a:ext>
                </a:extLst>
              </a:tr>
              <a:tr h="296864">
                <a:tc>
                  <a:txBody>
                    <a:bodyPr/>
                    <a:lstStyle/>
                    <a:p>
                      <a:pPr algn="ctr" fontAlgn="ctr"/>
                      <a:r>
                        <a:rPr lang="pt-BR" sz="3200" b="0" u="none" strike="noStrike">
                          <a:solidFill>
                            <a:srgbClr val="000000"/>
                          </a:solidFill>
                          <a:effectLst/>
                        </a:rPr>
                        <a:t>10/nov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5: Tiro ao alvo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959550160"/>
                  </a:ext>
                </a:extLst>
              </a:tr>
              <a:tr h="296864">
                <a:tc>
                  <a:txBody>
                    <a:bodyPr/>
                    <a:lstStyle/>
                    <a:p>
                      <a:pPr algn="ctr" fontAlgn="ctr"/>
                      <a:r>
                        <a:rPr lang="pt-BR" sz="3200" b="0" u="none" strike="noStrike">
                          <a:solidFill>
                            <a:srgbClr val="000000"/>
                          </a:solidFill>
                          <a:effectLst/>
                        </a:rPr>
                        <a:t>15/nov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Feriado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593141684"/>
                  </a:ext>
                </a:extLst>
              </a:tr>
              <a:tr h="296864">
                <a:tc>
                  <a:txBody>
                    <a:bodyPr/>
                    <a:lstStyle/>
                    <a:p>
                      <a:pPr algn="ctr" fontAlgn="ctr"/>
                      <a:r>
                        <a:rPr lang="pt-BR" sz="3200" b="0" u="none" strike="noStrike">
                          <a:solidFill>
                            <a:srgbClr val="000000"/>
                          </a:solidFill>
                          <a:effectLst/>
                        </a:rPr>
                        <a:t>17/nov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Aplicação 5: Tiro ao alvo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492810369"/>
                  </a:ext>
                </a:extLst>
              </a:tr>
              <a:tr h="296864">
                <a:tc>
                  <a:txBody>
                    <a:bodyPr/>
                    <a:lstStyle/>
                    <a:p>
                      <a:pPr algn="ctr" fontAlgn="ctr"/>
                      <a:r>
                        <a:rPr lang="pt-BR" sz="3200" b="0" u="none" strike="noStrike">
                          <a:solidFill>
                            <a:srgbClr val="000000"/>
                          </a:solidFill>
                          <a:effectLst/>
                        </a:rPr>
                        <a:t>22/nov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Projeto: movimento e colisões</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96045620"/>
                  </a:ext>
                </a:extLst>
              </a:tr>
              <a:tr h="296864">
                <a:tc>
                  <a:txBody>
                    <a:bodyPr/>
                    <a:lstStyle/>
                    <a:p>
                      <a:pPr algn="ctr" fontAlgn="ctr"/>
                      <a:r>
                        <a:rPr lang="pt-BR" sz="3200" b="0" u="none" strike="noStrike">
                          <a:solidFill>
                            <a:srgbClr val="000000"/>
                          </a:solidFill>
                          <a:effectLst/>
                        </a:rPr>
                        <a:t>24/nov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Projeto: movimento e colisões</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3277979950"/>
                  </a:ext>
                </a:extLst>
              </a:tr>
              <a:tr h="296864">
                <a:tc>
                  <a:txBody>
                    <a:bodyPr/>
                    <a:lstStyle/>
                    <a:p>
                      <a:pPr algn="ctr" fontAlgn="ctr"/>
                      <a:r>
                        <a:rPr lang="pt-BR" sz="3200" b="0" u="none" strike="noStrike">
                          <a:solidFill>
                            <a:srgbClr val="000000"/>
                          </a:solidFill>
                          <a:effectLst/>
                        </a:rPr>
                        <a:t>29/nov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AP2</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2686999006"/>
                  </a:ext>
                </a:extLst>
              </a:tr>
              <a:tr h="296864">
                <a:tc>
                  <a:txBody>
                    <a:bodyPr/>
                    <a:lstStyle/>
                    <a:p>
                      <a:pPr algn="ctr" fontAlgn="ctr"/>
                      <a:r>
                        <a:rPr lang="pt-BR" sz="3200" b="0" u="none" strike="noStrike">
                          <a:solidFill>
                            <a:srgbClr val="000000"/>
                          </a:solidFill>
                          <a:effectLst/>
                        </a:rPr>
                        <a:t>01/dez</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AP2</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2601576780"/>
                  </a:ext>
                </a:extLst>
              </a:tr>
              <a:tr h="296864">
                <a:tc>
                  <a:txBody>
                    <a:bodyPr/>
                    <a:lstStyle/>
                    <a:p>
                      <a:pPr algn="ctr" fontAlgn="ctr"/>
                      <a:r>
                        <a:rPr lang="pt-BR" sz="3200" b="0" u="none" strike="noStrike">
                          <a:solidFill>
                            <a:srgbClr val="000000"/>
                          </a:solidFill>
                          <a:effectLst/>
                        </a:rPr>
                        <a:t>06/dez</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AS</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82769931"/>
                  </a:ext>
                </a:extLst>
              </a:tr>
              <a:tr h="296864">
                <a:tc>
                  <a:txBody>
                    <a:bodyPr/>
                    <a:lstStyle/>
                    <a:p>
                      <a:pPr algn="ctr" fontAlgn="ctr"/>
                      <a:r>
                        <a:rPr lang="pt-BR" sz="3200" b="0" u="none" strike="noStrike">
                          <a:solidFill>
                            <a:srgbClr val="000000"/>
                          </a:solidFill>
                          <a:effectLst/>
                        </a:rPr>
                        <a:t>08/dez</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AS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736344695"/>
                  </a:ext>
                </a:extLst>
              </a:tr>
            </a:tbl>
          </a:graphicData>
        </a:graphic>
      </p:graphicFrame>
    </p:spTree>
    <p:extLst>
      <p:ext uri="{BB962C8B-B14F-4D97-AF65-F5344CB8AC3E}">
        <p14:creationId xmlns:p14="http://schemas.microsoft.com/office/powerpoint/2010/main" val="122097083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Instalando pacotes pelo </a:t>
            </a:r>
            <a:r>
              <a:rPr lang="pt-BR" dirty="0" err="1"/>
              <a:t>PyPI</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dirty="0">
                <a:cs typeface="Times New Roman" panose="02020603050405020304" pitchFamily="18" charset="0"/>
              </a:rPr>
              <a:t>Instalando pacotes via </a:t>
            </a:r>
            <a:r>
              <a:rPr lang="pt-BR" dirty="0" err="1">
                <a:cs typeface="Times New Roman" panose="02020603050405020304" pitchFamily="18" charset="0"/>
              </a:rPr>
              <a:t>pip</a:t>
            </a:r>
            <a:r>
              <a:rPr lang="pt-BR" dirty="0">
                <a:cs typeface="Times New Roman" panose="02020603050405020304" pitchFamily="18" charset="0"/>
              </a:rPr>
              <a:t> no Windows:</a:t>
            </a:r>
          </a:p>
          <a:p>
            <a:pPr lvl="1"/>
            <a:r>
              <a:rPr lang="pt-BR" dirty="0"/>
              <a:t>Clique no botão do Windows        ;</a:t>
            </a:r>
          </a:p>
          <a:p>
            <a:pPr lvl="1"/>
            <a:r>
              <a:rPr lang="pt-BR" dirty="0"/>
              <a:t>Digite a caixa de pesquisa </a:t>
            </a:r>
            <a:r>
              <a:rPr lang="pt-BR" b="1" dirty="0">
                <a:ea typeface="Microsoft Sans Serif" panose="020B0604020202020204" pitchFamily="34" charset="0"/>
                <a:cs typeface="Microsoft Sans Serif" panose="020B0604020202020204" pitchFamily="34" charset="0"/>
              </a:rPr>
              <a:t>prompt de comando</a:t>
            </a:r>
            <a:r>
              <a:rPr lang="pt-BR" dirty="0">
                <a:ea typeface="Microsoft Sans Serif" panose="020B0604020202020204" pitchFamily="34" charset="0"/>
                <a:cs typeface="Microsoft Sans Serif" panose="020B0604020202020204" pitchFamily="34" charset="0"/>
              </a:rPr>
              <a:t>, e abra o programa;</a:t>
            </a:r>
          </a:p>
          <a:p>
            <a:pPr lvl="1"/>
            <a:r>
              <a:rPr lang="pt-BR" dirty="0">
                <a:ea typeface="Microsoft Sans Serif" panose="020B0604020202020204" pitchFamily="34" charset="0"/>
                <a:cs typeface="Microsoft Sans Serif" panose="020B0604020202020204" pitchFamily="34" charset="0"/>
              </a:rPr>
              <a:t>No terminal entre com o seguinte comando:</a:t>
            </a:r>
          </a:p>
          <a:p>
            <a:pPr lvl="1"/>
            <a:endParaRPr lang="pt-BR" dirty="0">
              <a:ea typeface="Microsoft Sans Serif" panose="020B0604020202020204" pitchFamily="34" charset="0"/>
              <a:cs typeface="Microsoft Sans Serif" panose="020B0604020202020204" pitchFamily="34" charset="0"/>
            </a:endParaRPr>
          </a:p>
          <a:p>
            <a:pPr lvl="1"/>
            <a:r>
              <a:rPr lang="pt-BR" dirty="0">
                <a:cs typeface="Times New Roman" panose="02020603050405020304" pitchFamily="18" charset="0"/>
              </a:rPr>
              <a:t>Lembre-se de substituir o caminho do Python para o caminho instalado no seu computador, e altere </a:t>
            </a:r>
            <a:r>
              <a:rPr lang="pt-BR" b="1" dirty="0" err="1">
                <a:cs typeface="Times New Roman" panose="02020603050405020304" pitchFamily="18" charset="0"/>
              </a:rPr>
              <a:t>pylint</a:t>
            </a:r>
            <a:r>
              <a:rPr lang="pt-BR" dirty="0">
                <a:cs typeface="Times New Roman" panose="02020603050405020304" pitchFamily="18" charset="0"/>
              </a:rPr>
              <a:t> para o pacote escolhido.</a:t>
            </a:r>
          </a:p>
          <a:p>
            <a:pPr marL="571500" indent="-571500">
              <a:buFont typeface="Arial" panose="020B0604020202020204" pitchFamily="34" charset="0"/>
              <a:buChar char="•"/>
            </a:pPr>
            <a:endParaRPr lang="pt-BR" dirty="0">
              <a:latin typeface="+mj-lt"/>
              <a:cs typeface="Times New Roman" panose="02020603050405020304" pitchFamily="18"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60</a:t>
            </a:fld>
            <a:endParaRPr lang="pt-BR"/>
          </a:p>
        </p:txBody>
      </p:sp>
      <p:pic>
        <p:nvPicPr>
          <p:cNvPr id="2" name="Imagem 1">
            <a:extLst>
              <a:ext uri="{FF2B5EF4-FFF2-40B4-BE49-F238E27FC236}">
                <a16:creationId xmlns:a16="http://schemas.microsoft.com/office/drawing/2014/main" id="{8AA4DB22-96C0-431B-A46A-DC89EED65B13}"/>
              </a:ext>
            </a:extLst>
          </p:cNvPr>
          <p:cNvPicPr>
            <a:picLocks noChangeAspect="1"/>
          </p:cNvPicPr>
          <p:nvPr/>
        </p:nvPicPr>
        <p:blipFill>
          <a:blip r:embed="rId2"/>
          <a:stretch>
            <a:fillRect/>
          </a:stretch>
        </p:blipFill>
        <p:spPr>
          <a:xfrm>
            <a:off x="9535844" y="4099296"/>
            <a:ext cx="922640" cy="785226"/>
          </a:xfrm>
          <a:prstGeom prst="rect">
            <a:avLst/>
          </a:prstGeom>
        </p:spPr>
      </p:pic>
      <p:pic>
        <p:nvPicPr>
          <p:cNvPr id="3" name="Imagem 2">
            <a:extLst>
              <a:ext uri="{FF2B5EF4-FFF2-40B4-BE49-F238E27FC236}">
                <a16:creationId xmlns:a16="http://schemas.microsoft.com/office/drawing/2014/main" id="{609B968D-0952-4339-8340-88CE0961D36F}"/>
              </a:ext>
            </a:extLst>
          </p:cNvPr>
          <p:cNvPicPr>
            <a:picLocks noChangeAspect="1"/>
          </p:cNvPicPr>
          <p:nvPr/>
        </p:nvPicPr>
        <p:blipFill>
          <a:blip r:embed="rId3"/>
          <a:stretch>
            <a:fillRect/>
          </a:stretch>
        </p:blipFill>
        <p:spPr>
          <a:xfrm>
            <a:off x="6527615" y="7123785"/>
            <a:ext cx="11328770" cy="596981"/>
          </a:xfrm>
          <a:prstGeom prst="rect">
            <a:avLst/>
          </a:prstGeom>
        </p:spPr>
      </p:pic>
    </p:spTree>
    <p:extLst>
      <p:ext uri="{BB962C8B-B14F-4D97-AF65-F5344CB8AC3E}">
        <p14:creationId xmlns:p14="http://schemas.microsoft.com/office/powerpoint/2010/main" val="223917826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Instalando pacotes pelo </a:t>
            </a:r>
            <a:r>
              <a:rPr lang="pt-BR" dirty="0" err="1"/>
              <a:t>PyPI</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dirty="0"/>
              <a:t>A instalação do Python no </a:t>
            </a:r>
            <a:r>
              <a:rPr lang="pt-BR" dirty="0" err="1"/>
              <a:t>MacOS</a:t>
            </a:r>
            <a:r>
              <a:rPr lang="pt-BR" dirty="0"/>
              <a:t> não costuma vir com o </a:t>
            </a:r>
            <a:r>
              <a:rPr lang="pt-BR" dirty="0" err="1"/>
              <a:t>pip</a:t>
            </a:r>
            <a:r>
              <a:rPr lang="pt-BR" dirty="0"/>
              <a:t>. Caso não tenha vindo, tente fazer os passos abaixo primeiro:</a:t>
            </a:r>
          </a:p>
          <a:p>
            <a:pPr lvl="1"/>
            <a:r>
              <a:rPr lang="pt-BR" dirty="0"/>
              <a:t>Abra o terminal (pasta </a:t>
            </a:r>
            <a:r>
              <a:rPr lang="pt-BR" b="1" dirty="0" err="1"/>
              <a:t>Applications</a:t>
            </a:r>
            <a:r>
              <a:rPr lang="pt-BR" b="1" dirty="0"/>
              <a:t> &gt; </a:t>
            </a:r>
            <a:r>
              <a:rPr lang="pt-BR" b="1" dirty="0" err="1"/>
              <a:t>Utilities</a:t>
            </a:r>
            <a:r>
              <a:rPr lang="pt-BR" b="1" dirty="0"/>
              <a:t> &gt; Terminal</a:t>
            </a:r>
            <a:r>
              <a:rPr lang="pt-BR" dirty="0"/>
              <a:t>);</a:t>
            </a:r>
          </a:p>
          <a:p>
            <a:pPr lvl="1"/>
            <a:r>
              <a:rPr lang="pt-BR" dirty="0"/>
              <a:t>Entre com os seguintes comandos:</a:t>
            </a:r>
          </a:p>
          <a:p>
            <a:pPr lvl="1" indent="0">
              <a:spcBef>
                <a:spcPts val="600"/>
              </a:spcBef>
              <a:spcAft>
                <a:spcPts val="600"/>
              </a:spcAft>
              <a:buNone/>
            </a:pPr>
            <a:r>
              <a:rPr lang="en-US" sz="3200" dirty="0">
                <a:solidFill>
                  <a:schemeClr val="tx1"/>
                </a:solidFill>
                <a:latin typeface="Courier New" panose="02070309020205020404" pitchFamily="49" charset="0"/>
                <a:cs typeface="Courier New" panose="02070309020205020404" pitchFamily="49" charset="0"/>
              </a:rPr>
              <a:t>curl https://bootstrap.pypa.io/get-pip.py &gt; get-pip.py </a:t>
            </a:r>
          </a:p>
          <a:p>
            <a:pPr lvl="1" indent="0">
              <a:spcBef>
                <a:spcPts val="600"/>
              </a:spcBef>
              <a:buNone/>
            </a:pPr>
            <a:r>
              <a:rPr lang="pt-BR" sz="3200" dirty="0" err="1">
                <a:latin typeface="Courier New" panose="02070309020205020404" pitchFamily="49" charset="0"/>
                <a:cs typeface="Courier New" panose="02070309020205020404" pitchFamily="49" charset="0"/>
              </a:rPr>
              <a:t>sudo</a:t>
            </a:r>
            <a:r>
              <a:rPr lang="pt-BR" sz="3200" dirty="0">
                <a:latin typeface="Courier New" panose="02070309020205020404" pitchFamily="49" charset="0"/>
                <a:cs typeface="Courier New" panose="02070309020205020404" pitchFamily="49" charset="0"/>
              </a:rPr>
              <a:t> </a:t>
            </a:r>
            <a:r>
              <a:rPr lang="pt-BR" sz="3200" dirty="0" err="1">
                <a:latin typeface="Courier New" panose="02070309020205020404" pitchFamily="49" charset="0"/>
                <a:cs typeface="Courier New" panose="02070309020205020404" pitchFamily="49" charset="0"/>
              </a:rPr>
              <a:t>python</a:t>
            </a:r>
            <a:r>
              <a:rPr lang="pt-BR" sz="3200" dirty="0">
                <a:latin typeface="Courier New" panose="02070309020205020404" pitchFamily="49" charset="0"/>
                <a:cs typeface="Courier New" panose="02070309020205020404" pitchFamily="49" charset="0"/>
              </a:rPr>
              <a:t> get-pip.py</a:t>
            </a:r>
          </a:p>
          <a:p>
            <a:r>
              <a:rPr lang="pt-BR" dirty="0"/>
              <a:t>Para instalar um pacote via </a:t>
            </a:r>
            <a:r>
              <a:rPr lang="pt-BR" dirty="0" err="1"/>
              <a:t>pip</a:t>
            </a:r>
            <a:r>
              <a:rPr lang="pt-BR" dirty="0"/>
              <a:t> no </a:t>
            </a:r>
            <a:r>
              <a:rPr lang="pt-BR" dirty="0" err="1"/>
              <a:t>MacOS</a:t>
            </a:r>
            <a:r>
              <a:rPr lang="pt-BR" dirty="0"/>
              <a:t>:</a:t>
            </a:r>
          </a:p>
          <a:p>
            <a:pPr lvl="1"/>
            <a:r>
              <a:rPr lang="pt-BR" dirty="0"/>
              <a:t>Usando o mesmo terminal usado para instalar o </a:t>
            </a:r>
            <a:r>
              <a:rPr lang="pt-BR" dirty="0" err="1"/>
              <a:t>pip</a:t>
            </a:r>
            <a:r>
              <a:rPr lang="pt-BR" dirty="0"/>
              <a:t>, entre com o seguinte comando:</a:t>
            </a:r>
          </a:p>
          <a:p>
            <a:pPr marL="635000" lvl="1" indent="0">
              <a:spcBef>
                <a:spcPts val="600"/>
              </a:spcBef>
              <a:buSzPct val="125000"/>
              <a:buNone/>
              <a:defRPr/>
            </a:pPr>
            <a:r>
              <a:rPr kumimoji="0" lang="pt-BR" sz="32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Helvetica Neue"/>
              </a:rPr>
              <a:t>sudo</a:t>
            </a:r>
            <a:r>
              <a:rPr kumimoji="0" lang="pt-BR" sz="32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Helvetica Neue"/>
              </a:rPr>
              <a:t> </a:t>
            </a:r>
            <a:r>
              <a:rPr kumimoji="0" lang="pt-BR" sz="32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Helvetica Neue"/>
              </a:rPr>
              <a:t>pip</a:t>
            </a:r>
            <a:r>
              <a:rPr kumimoji="0" lang="pt-BR" sz="32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Helvetica Neue"/>
              </a:rPr>
              <a:t> </a:t>
            </a:r>
            <a:r>
              <a:rPr kumimoji="0" lang="pt-BR" sz="32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Helvetica Neue"/>
              </a:rPr>
              <a:t>install</a:t>
            </a:r>
            <a:r>
              <a:rPr kumimoji="0" lang="pt-BR" sz="32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Helvetica Neue"/>
              </a:rPr>
              <a:t> &lt;</a:t>
            </a:r>
            <a:r>
              <a:rPr kumimoji="0" lang="pt-BR" sz="32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Helvetica Neue"/>
              </a:rPr>
              <a:t>nome_do</a:t>
            </a:r>
            <a:r>
              <a:rPr lang="pt-BR" sz="3200" dirty="0">
                <a:latin typeface="Courier New" panose="02070309020205020404" pitchFamily="49" charset="0"/>
                <a:cs typeface="Courier New" panose="02070309020205020404" pitchFamily="49" charset="0"/>
              </a:rPr>
              <a:t>_pacote&gt;</a:t>
            </a:r>
          </a:p>
          <a:p>
            <a:pPr marL="571500" lvl="1" indent="-571500">
              <a:defRPr/>
            </a:pPr>
            <a:r>
              <a:rPr lang="pt-BR" sz="4400" dirty="0"/>
              <a:t>Veja o vídeo abaixo para mais detalhes:</a:t>
            </a:r>
            <a:endParaRPr kumimoji="0" lang="pt-BR" sz="32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Helvetica Neue"/>
            </a:endParaRPr>
          </a:p>
          <a:p>
            <a:pPr lvl="1"/>
            <a:r>
              <a:rPr lang="pt-BR" dirty="0">
                <a:hlinkClick r:id="rId2"/>
              </a:rPr>
              <a:t>https://www.youtube.com/watch?v=yBdZZGPpYxg</a:t>
            </a:r>
            <a:endParaRPr lang="pt-BR" dirty="0"/>
          </a:p>
          <a:p>
            <a:pPr marL="1206500" lvl="1" indent="-571500">
              <a:buFont typeface="Arial" panose="020B0604020202020204" pitchFamily="34" charset="0"/>
              <a:buChar char="•"/>
            </a:pPr>
            <a:endParaRPr lang="pt-BR"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61</a:t>
            </a:fld>
            <a:endParaRPr lang="pt-BR"/>
          </a:p>
        </p:txBody>
      </p:sp>
    </p:spTree>
    <p:extLst>
      <p:ext uri="{BB962C8B-B14F-4D97-AF65-F5344CB8AC3E}">
        <p14:creationId xmlns:p14="http://schemas.microsoft.com/office/powerpoint/2010/main" val="117524752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24377904"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m 4" descr="Ícone&#10;&#10;Descrição gerada automaticamente com confiança baixa">
            <a:extLst>
              <a:ext uri="{FF2B5EF4-FFF2-40B4-BE49-F238E27FC236}">
                <a16:creationId xmlns:a16="http://schemas.microsoft.com/office/drawing/2014/main" id="{380DB32C-C6A3-480C-9989-C4DF4E64C77B}"/>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2564"/>
            <a:ext cx="24383980" cy="13713436"/>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Apresentação do curso</a:t>
            </a:r>
          </a:p>
        </p:txBody>
      </p:sp>
      <p:sp>
        <p:nvSpPr>
          <p:cNvPr id="3" name="Espaço Reservado para Conteúdo 2"/>
          <p:cNvSpPr>
            <a:spLocks noGrp="1"/>
          </p:cNvSpPr>
          <p:nvPr>
            <p:ph idx="1"/>
          </p:nvPr>
        </p:nvSpPr>
        <p:spPr/>
        <p:txBody>
          <a:bodyPr>
            <a:normAutofit/>
          </a:bodyPr>
          <a:lstStyle/>
          <a:p>
            <a:r>
              <a:rPr lang="pt-BR" dirty="0"/>
              <a:t>Avaliação</a:t>
            </a:r>
          </a:p>
          <a:p>
            <a:pPr lvl="1"/>
            <a:r>
              <a:rPr lang="pt-BR" dirty="0"/>
              <a:t>Proporção:</a:t>
            </a:r>
          </a:p>
          <a:p>
            <a:pPr lvl="2"/>
            <a:r>
              <a:rPr lang="pt-BR" dirty="0"/>
              <a:t>AC (20%): Testes no </a:t>
            </a:r>
            <a:r>
              <a:rPr lang="pt-BR" dirty="0" err="1"/>
              <a:t>ClassMaker</a:t>
            </a:r>
            <a:r>
              <a:rPr lang="pt-BR" dirty="0"/>
              <a:t> a cada 15 dias</a:t>
            </a:r>
          </a:p>
          <a:p>
            <a:pPr lvl="2"/>
            <a:r>
              <a:rPr lang="pt-BR" dirty="0"/>
              <a:t>AP1 e AP2 (40% cada): Projeto de disciplina, em grupo</a:t>
            </a:r>
          </a:p>
          <a:p>
            <a:pPr lvl="2"/>
            <a:r>
              <a:rPr lang="pt-BR" dirty="0"/>
              <a:t>Bônus: </a:t>
            </a:r>
            <a:r>
              <a:rPr lang="pt-BR" dirty="0" err="1"/>
              <a:t>quizzes</a:t>
            </a:r>
            <a:r>
              <a:rPr lang="pt-BR" dirty="0"/>
              <a:t> semanais no </a:t>
            </a:r>
            <a:r>
              <a:rPr lang="pt-BR" dirty="0" err="1"/>
              <a:t>Mentimeter</a:t>
            </a:r>
            <a:endParaRPr lang="pt-BR" dirty="0"/>
          </a:p>
          <a:p>
            <a:pPr lvl="1"/>
            <a:r>
              <a:rPr lang="pt-BR" dirty="0"/>
              <a:t>AS será um trabalho individual, que substituirá a menor nota entre AP1 e AP2.</a:t>
            </a:r>
          </a:p>
        </p:txBody>
      </p:sp>
      <p:sp>
        <p:nvSpPr>
          <p:cNvPr id="5" name="Espaço Reservado para Número de Slide 4">
            <a:extLst>
              <a:ext uri="{FF2B5EF4-FFF2-40B4-BE49-F238E27FC236}">
                <a16:creationId xmlns:a16="http://schemas.microsoft.com/office/drawing/2014/main" id="{A41A86C6-43EE-475D-898C-29287247F827}"/>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7</a:t>
            </a:fld>
            <a:endParaRPr lang="pt-BR" dirty="0"/>
          </a:p>
        </p:txBody>
      </p:sp>
    </p:spTree>
    <p:extLst>
      <p:ext uri="{BB962C8B-B14F-4D97-AF65-F5344CB8AC3E}">
        <p14:creationId xmlns:p14="http://schemas.microsoft.com/office/powerpoint/2010/main" val="235550260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Sugestões de materiais para estudo</a:t>
            </a:r>
          </a:p>
        </p:txBody>
      </p:sp>
      <p:sp>
        <p:nvSpPr>
          <p:cNvPr id="3" name="Espaço Reservado para Conteúdo 2"/>
          <p:cNvSpPr>
            <a:spLocks noGrp="1"/>
          </p:cNvSpPr>
          <p:nvPr>
            <p:ph idx="1"/>
          </p:nvPr>
        </p:nvSpPr>
        <p:spPr/>
        <p:txBody>
          <a:bodyPr>
            <a:noAutofit/>
          </a:bodyPr>
          <a:lstStyle/>
          <a:p>
            <a:r>
              <a:rPr lang="pt-BR" dirty="0"/>
              <a:t>Python é uma linguagem intuitiva para o aprendizado, porém é importante termos à mão livros, apostilas e outros materiais para auxiliar os estudos. Abaixo encontram-se algumas sugestões:</a:t>
            </a:r>
          </a:p>
          <a:p>
            <a:pPr lvl="1"/>
            <a:r>
              <a:rPr lang="pt-BR" dirty="0"/>
              <a:t>Documentação oficial em Python: </a:t>
            </a:r>
            <a:r>
              <a:rPr lang="pt-BR" dirty="0">
                <a:hlinkClick r:id="rId2"/>
              </a:rPr>
              <a:t>https://docs.python.org/pt-br/3/index.html</a:t>
            </a:r>
            <a:endParaRPr lang="pt-BR" dirty="0"/>
          </a:p>
          <a:p>
            <a:pPr lvl="1"/>
            <a:r>
              <a:rPr lang="pt-BR" dirty="0" err="1"/>
              <a:t>Stack</a:t>
            </a:r>
            <a:r>
              <a:rPr lang="pt-BR" dirty="0"/>
              <a:t> Overflow: </a:t>
            </a:r>
            <a:r>
              <a:rPr lang="pt-BR" dirty="0">
                <a:hlinkClick r:id="rId3"/>
              </a:rPr>
              <a:t>https://stackoverflow.com/questions/tagged/python</a:t>
            </a:r>
            <a:endParaRPr lang="pt-BR" dirty="0"/>
          </a:p>
          <a:p>
            <a:pPr lvl="1"/>
            <a:r>
              <a:rPr lang="pt-BR" dirty="0"/>
              <a:t>Artigos no Medium.com: </a:t>
            </a:r>
            <a:r>
              <a:rPr lang="pt-BR" dirty="0">
                <a:hlinkClick r:id="rId4"/>
              </a:rPr>
              <a:t>https://medium.com/search?q=python</a:t>
            </a:r>
            <a:endParaRPr lang="pt-BR" dirty="0"/>
          </a:p>
          <a:p>
            <a:pPr lvl="1"/>
            <a:r>
              <a:rPr lang="pt-BR" dirty="0"/>
              <a:t>Harrison </a:t>
            </a:r>
            <a:r>
              <a:rPr lang="pt-BR" dirty="0" err="1"/>
              <a:t>Kinsley</a:t>
            </a:r>
            <a:r>
              <a:rPr lang="pt-BR" dirty="0"/>
              <a:t> &amp; Will </a:t>
            </a:r>
            <a:r>
              <a:rPr lang="pt-BR" dirty="0" err="1"/>
              <a:t>McGugan</a:t>
            </a:r>
            <a:r>
              <a:rPr lang="pt-BR" dirty="0"/>
              <a:t>. Introdução ao desenvolvimento de jogos em Python com </a:t>
            </a:r>
            <a:r>
              <a:rPr lang="pt-BR" dirty="0" err="1"/>
              <a:t>PyGame</a:t>
            </a:r>
            <a:r>
              <a:rPr lang="pt-BR" dirty="0"/>
              <a:t>. </a:t>
            </a:r>
            <a:r>
              <a:rPr lang="pt-BR" dirty="0" err="1"/>
              <a:t>Novatec</a:t>
            </a:r>
            <a:r>
              <a:rPr lang="pt-BR" dirty="0"/>
              <a:t>.</a:t>
            </a:r>
          </a:p>
          <a:p>
            <a:pPr lvl="1"/>
            <a:r>
              <a:rPr lang="pt-BR" dirty="0"/>
              <a:t>Craig Richardson. Aprenda a programar com </a:t>
            </a:r>
            <a:r>
              <a:rPr lang="pt-BR" dirty="0" err="1"/>
              <a:t>Minecraft</a:t>
            </a:r>
            <a:r>
              <a:rPr lang="pt-BR" dirty="0"/>
              <a:t>: Transforme seu mundo com o poder do Python. </a:t>
            </a:r>
            <a:r>
              <a:rPr lang="pt-BR" dirty="0" err="1"/>
              <a:t>Novatec</a:t>
            </a:r>
            <a:r>
              <a:rPr lang="pt-BR" dirty="0"/>
              <a:t>.</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8</a:t>
            </a:fld>
            <a:endParaRPr lang="pt-BR"/>
          </a:p>
        </p:txBody>
      </p:sp>
    </p:spTree>
    <p:extLst>
      <p:ext uri="{BB962C8B-B14F-4D97-AF65-F5344CB8AC3E}">
        <p14:creationId xmlns:p14="http://schemas.microsoft.com/office/powerpoint/2010/main" val="26636690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Sugestões de materiais para estudo</a:t>
            </a:r>
          </a:p>
        </p:txBody>
      </p:sp>
      <p:sp>
        <p:nvSpPr>
          <p:cNvPr id="3" name="Espaço Reservado para Conteúdo 2"/>
          <p:cNvSpPr>
            <a:spLocks noGrp="1"/>
          </p:cNvSpPr>
          <p:nvPr>
            <p:ph idx="1"/>
          </p:nvPr>
        </p:nvSpPr>
        <p:spPr/>
        <p:txBody>
          <a:bodyPr>
            <a:normAutofit/>
          </a:bodyPr>
          <a:lstStyle/>
          <a:p>
            <a:r>
              <a:rPr lang="pt-BR" dirty="0"/>
              <a:t>Canais interessantes no Youtube sobre Python e programação:</a:t>
            </a:r>
          </a:p>
          <a:p>
            <a:pPr lvl="1"/>
            <a:r>
              <a:rPr lang="pt-BR" dirty="0"/>
              <a:t>Programação Dinâmica: </a:t>
            </a:r>
            <a:r>
              <a:rPr lang="pt-BR" dirty="0">
                <a:hlinkClick r:id="rId2"/>
              </a:rPr>
              <a:t>https://www.youtube.com/c/ProgramacaoDinamica/</a:t>
            </a:r>
            <a:endParaRPr lang="pt-BR" dirty="0"/>
          </a:p>
          <a:p>
            <a:pPr lvl="1"/>
            <a:r>
              <a:rPr lang="pt-BR" dirty="0"/>
              <a:t>Curso em Vídeo: </a:t>
            </a:r>
            <a:r>
              <a:rPr lang="pt-BR" dirty="0">
                <a:hlinkClick r:id="rId3"/>
              </a:rPr>
              <a:t>https://www.youtube.com/c/CursoemVideo/</a:t>
            </a:r>
            <a:endParaRPr lang="pt-BR" dirty="0"/>
          </a:p>
          <a:p>
            <a:pPr lvl="1"/>
            <a:r>
              <a:rPr lang="pt-BR" dirty="0" err="1"/>
              <a:t>Sentdex</a:t>
            </a:r>
            <a:r>
              <a:rPr lang="pt-BR" dirty="0"/>
              <a:t> (em inglês): </a:t>
            </a:r>
            <a:r>
              <a:rPr lang="pt-BR" dirty="0">
                <a:hlinkClick r:id="rId4"/>
              </a:rPr>
              <a:t>https://www.youtube.com/c/sentdex</a:t>
            </a:r>
            <a:endParaRPr lang="pt-BR" dirty="0"/>
          </a:p>
          <a:p>
            <a:pPr lvl="1"/>
            <a:r>
              <a:rPr lang="pt-BR" dirty="0"/>
              <a:t>Filipe Deschamps: </a:t>
            </a:r>
            <a:r>
              <a:rPr lang="pt-BR" dirty="0">
                <a:hlinkClick r:id="rId5"/>
              </a:rPr>
              <a:t>https://www.youtube.com/c/FilipeDeschamps</a:t>
            </a:r>
            <a:endParaRPr lang="pt-BR" dirty="0"/>
          </a:p>
          <a:p>
            <a:pPr lvl="1"/>
            <a:r>
              <a:rPr lang="pt-BR" dirty="0" err="1"/>
              <a:t>DevMedia</a:t>
            </a:r>
            <a:r>
              <a:rPr lang="pt-BR" dirty="0"/>
              <a:t>: </a:t>
            </a:r>
            <a:r>
              <a:rPr lang="pt-BR" dirty="0">
                <a:hlinkClick r:id="rId6"/>
              </a:rPr>
              <a:t>https://www.youtube.com/c/DevmediaBrasil</a:t>
            </a: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9</a:t>
            </a:fld>
            <a:endParaRPr lang="pt-BR"/>
          </a:p>
        </p:txBody>
      </p:sp>
    </p:spTree>
    <p:extLst>
      <p:ext uri="{BB962C8B-B14F-4D97-AF65-F5344CB8AC3E}">
        <p14:creationId xmlns:p14="http://schemas.microsoft.com/office/powerpoint/2010/main" val="2957102451"/>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Personalizada 1">
      <a:majorFont>
        <a:latin typeface="Krub SemiBold"/>
        <a:ea typeface="Verdana"/>
        <a:cs typeface="Helvetica Neue Medium"/>
      </a:majorFont>
      <a:minorFont>
        <a:latin typeface="Krub Medium"/>
        <a:ea typeface="Verdana"/>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4620a0fb-8c8e-452c-99f9-831cb1282a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AC1FADC71DC641B1C88EDCA8A738BD" ma:contentTypeVersion="10" ma:contentTypeDescription="Create a new document." ma:contentTypeScope="" ma:versionID="123e074624a15301c24e7fdc1496c574">
  <xsd:schema xmlns:xsd="http://www.w3.org/2001/XMLSchema" xmlns:xs="http://www.w3.org/2001/XMLSchema" xmlns:p="http://schemas.microsoft.com/office/2006/metadata/properties" xmlns:ns2="4620a0fb-8c8e-452c-99f9-831cb1282a4d" xmlns:ns3="d2b67046-0f4f-4fd2-9a89-c98ef0fc6e42" targetNamespace="http://schemas.microsoft.com/office/2006/metadata/properties" ma:root="true" ma:fieldsID="95a6501e8519ad9ad11e3992e5eebcc9" ns2:_="" ns3:_="">
    <xsd:import namespace="4620a0fb-8c8e-452c-99f9-831cb1282a4d"/>
    <xsd:import namespace="d2b67046-0f4f-4fd2-9a89-c98ef0fc6e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EventHashCode" minOccurs="0"/>
                <xsd:element ref="ns2:MediaServiceGenerationTime"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20a0fb-8c8e-452c-99f9-831cb1282a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_Flow_SignoffStatus" ma:index="17"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b67046-0f4f-4fd2-9a89-c98ef0fc6e4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2B0F66-32D8-4318-9FAE-9EACF69D7379}">
  <ds:schemaRefs>
    <ds:schemaRef ds:uri="http://schemas.microsoft.com/office/2006/documentManagement/types"/>
    <ds:schemaRef ds:uri="http://schemas.microsoft.com/office/2006/metadata/properties"/>
    <ds:schemaRef ds:uri="http://purl.org/dc/terms/"/>
    <ds:schemaRef ds:uri="http://www.w3.org/XML/1998/namespace"/>
    <ds:schemaRef ds:uri="4620a0fb-8c8e-452c-99f9-831cb1282a4d"/>
    <ds:schemaRef ds:uri="http://purl.org/dc/dcmitype/"/>
    <ds:schemaRef ds:uri="http://schemas.openxmlformats.org/package/2006/metadata/core-properties"/>
    <ds:schemaRef ds:uri="d2b67046-0f4f-4fd2-9a89-c98ef0fc6e42"/>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B6A4C56F-BE73-4A8D-834B-24C31C6FF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20a0fb-8c8e-452c-99f9-831cb1282a4d"/>
    <ds:schemaRef ds:uri="d2b67046-0f4f-4fd2-9a89-c98ef0fc6e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A8ECF9-7567-461A-B635-D7A1660AA2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108</TotalTime>
  <Words>4502</Words>
  <Application>Microsoft Office PowerPoint</Application>
  <PresentationFormat>Personalizar</PresentationFormat>
  <Paragraphs>432</Paragraphs>
  <Slides>62</Slides>
  <Notes>0</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62</vt:i4>
      </vt:variant>
    </vt:vector>
  </HeadingPairs>
  <TitlesOfParts>
    <vt:vector size="72" baseType="lpstr">
      <vt:lpstr>Arial</vt:lpstr>
      <vt:lpstr>Calibri</vt:lpstr>
      <vt:lpstr>Courier New</vt:lpstr>
      <vt:lpstr>Helvetica Neue</vt:lpstr>
      <vt:lpstr>Helvetica Neue Light</vt:lpstr>
      <vt:lpstr>Krub Medium</vt:lpstr>
      <vt:lpstr>Krub SemiBold</vt:lpstr>
      <vt:lpstr>Microsoft Sans Serif</vt:lpstr>
      <vt:lpstr>Wingdings</vt:lpstr>
      <vt:lpstr>White</vt:lpstr>
      <vt:lpstr>Programação</vt:lpstr>
      <vt:lpstr>Índice</vt:lpstr>
      <vt:lpstr>Apresentação do curso</vt:lpstr>
      <vt:lpstr>Apresentação do curso</vt:lpstr>
      <vt:lpstr>Apresentação do curso</vt:lpstr>
      <vt:lpstr>Apresentação do curso</vt:lpstr>
      <vt:lpstr>Apresentação do curso</vt:lpstr>
      <vt:lpstr>Sugestões de materiais para estudo</vt:lpstr>
      <vt:lpstr>Sugestões de materiais para estudo</vt:lpstr>
      <vt:lpstr>Conhecendo melhor a turma...</vt:lpstr>
      <vt:lpstr>Por que aprender a programar?</vt:lpstr>
      <vt:lpstr>O que significa “programar”?</vt:lpstr>
      <vt:lpstr>O que significa “programar”?</vt:lpstr>
      <vt:lpstr>O que significa “programar”?</vt:lpstr>
      <vt:lpstr>Linguagens de programação?</vt:lpstr>
      <vt:lpstr>Linguagens de programação?</vt:lpstr>
      <vt:lpstr>Linguagens de programação?</vt:lpstr>
      <vt:lpstr>O que é um programa?</vt:lpstr>
      <vt:lpstr>Por que Python?</vt:lpstr>
      <vt:lpstr>Por que Python?</vt:lpstr>
      <vt:lpstr>Por que Python?</vt:lpstr>
      <vt:lpstr>Configurando o ambiente Python</vt:lpstr>
      <vt:lpstr>O que é Python?</vt:lpstr>
      <vt:lpstr>Como instalar Python?</vt:lpstr>
      <vt:lpstr>Como instalar Python?</vt:lpstr>
      <vt:lpstr>Como instalar Python?</vt:lpstr>
      <vt:lpstr>Como instalar Python?</vt:lpstr>
      <vt:lpstr>Algumas dicas iniciais após instalar o Python</vt:lpstr>
      <vt:lpstr>Instalando e configurando IDEs</vt:lpstr>
      <vt:lpstr>Configurando o IDLE</vt:lpstr>
      <vt:lpstr>Configurando o IDLE</vt:lpstr>
      <vt:lpstr>Usando o CodeShare</vt:lpstr>
      <vt:lpstr>Instalando e configurando o PyCharm</vt:lpstr>
      <vt:lpstr>Instalando e configurando o PyCharm</vt:lpstr>
      <vt:lpstr>Instalando e configurando o PyCharm</vt:lpstr>
      <vt:lpstr>Instalando e configurando o VSCode</vt:lpstr>
      <vt:lpstr>Instalando e configurando o VSCode</vt:lpstr>
      <vt:lpstr>Utilizando o PyCharm</vt:lpstr>
      <vt:lpstr>Iniciando o PyCharm</vt:lpstr>
      <vt:lpstr>Iniciando o PyCharm</vt:lpstr>
      <vt:lpstr>Algumas configurações do PyCharm</vt:lpstr>
      <vt:lpstr>Algumas configurações do PyCharm</vt:lpstr>
      <vt:lpstr>Algumas configurações do PyCharm</vt:lpstr>
      <vt:lpstr>Algumas configurações do PyCharm</vt:lpstr>
      <vt:lpstr>Algumas configurações do PyCharm</vt:lpstr>
      <vt:lpstr>Algumas configurações do PyCharm</vt:lpstr>
      <vt:lpstr>Utilizando o VSCode</vt:lpstr>
      <vt:lpstr>Iniciando o VSCode</vt:lpstr>
      <vt:lpstr>Iniciando o VSCode</vt:lpstr>
      <vt:lpstr>Iniciando o VSCode</vt:lpstr>
      <vt:lpstr>Iniciando o VSCode</vt:lpstr>
      <vt:lpstr>Iniciando o VSCode</vt:lpstr>
      <vt:lpstr>Iniciando o VSCode</vt:lpstr>
      <vt:lpstr>Configurando o pylint</vt:lpstr>
      <vt:lpstr>Configurando o pylint</vt:lpstr>
      <vt:lpstr>Configurando o pylint</vt:lpstr>
      <vt:lpstr>Configurando o pylint</vt:lpstr>
      <vt:lpstr>Instalando pacotes pelo PyPI</vt:lpstr>
      <vt:lpstr>Instalando pacotes via PyPI</vt:lpstr>
      <vt:lpstr>Instalando pacotes pelo PyPI</vt:lpstr>
      <vt:lpstr>Instalando pacotes pelo PyPI</vt:lpstr>
      <vt:lpstr>Apresentação do PowerPoint</vt:lpstr>
    </vt:vector>
  </TitlesOfParts>
  <Company>IBMEC/RJ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Integrador: Programação</dc:title>
  <dc:creator>Victor Machado da Silva, MSc</dc:creator>
  <cp:lastModifiedBy>Victor Silva</cp:lastModifiedBy>
  <cp:revision>11</cp:revision>
  <dcterms:modified xsi:type="dcterms:W3CDTF">2021-07-18T23:12:20Z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0x0101009FAC1FADC71DC641B1C88EDCA8A738BD</vt:lpwstr>
  </property>
</Properties>
</file>